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2" r:id="rId4"/>
  </p:sldMasterIdLst>
  <p:notesMasterIdLst>
    <p:notesMasterId r:id="rId22"/>
  </p:notesMasterIdLst>
  <p:sldIdLst>
    <p:sldId id="256" r:id="rId5"/>
    <p:sldId id="278" r:id="rId6"/>
    <p:sldId id="267" r:id="rId7"/>
    <p:sldId id="257" r:id="rId8"/>
    <p:sldId id="277" r:id="rId9"/>
    <p:sldId id="279" r:id="rId10"/>
    <p:sldId id="259" r:id="rId11"/>
    <p:sldId id="258" r:id="rId12"/>
    <p:sldId id="261" r:id="rId13"/>
    <p:sldId id="275" r:id="rId14"/>
    <p:sldId id="281" r:id="rId15"/>
    <p:sldId id="272" r:id="rId16"/>
    <p:sldId id="273" r:id="rId17"/>
    <p:sldId id="264" r:id="rId18"/>
    <p:sldId id="268" r:id="rId19"/>
    <p:sldId id="265" r:id="rId20"/>
    <p:sldId id="280"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7F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BD035F-FA7F-5FE1-52DE-949929B29D86}" v="129" dt="2024-03-22T01:47:50.483"/>
    <p1510:client id="{3FA46FD7-CDBA-1574-424E-9C235812AD07}" v="45" dt="2024-03-22T23:30:08.408"/>
    <p1510:client id="{4838B099-21BE-AEDC-C7B1-B3C72B462C09}" v="797" dt="2024-03-22T02:24:10.905"/>
    <p1510:client id="{63514EC9-E6E1-6A9F-007D-69452E38BDF0}" v="37" dt="2024-03-22T02:49:33.289"/>
    <p1510:client id="{6DF3A7CA-BCAF-8DAF-3EC1-702470DA0CC9}" v="665" vWet="666" dt="2024-03-22T03:02:20.738"/>
    <p1510:client id="{6FB3F00D-9695-9E1D-DD0E-A6C967F623EA}" v="80" dt="2024-03-22T23:36:25.783"/>
    <p1510:client id="{6FCB1B03-82DA-06F3-AD82-7F599CDB7735}" v="17" dt="2024-03-22T02:59:41.735"/>
    <p1510:client id="{CDA67B68-B5CC-4D80-9DE8-BBFD0B239983}" v="460" dt="2024-03-22T03:09:46.041"/>
    <p1510:client id="{D6949BF2-F2D2-8A4B-C5CD-958941C4AB58}" v="14" dt="2024-03-22T17:11:26.3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FABD8B-13E7-464D-A89C-C24F6D605F48}"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CE996D41-157C-4876-91E3-7993A3D82FE2}">
      <dgm:prSet/>
      <dgm:spPr/>
      <dgm:t>
        <a:bodyPr/>
        <a:lstStyle/>
        <a:p>
          <a:pPr>
            <a:lnSpc>
              <a:spcPct val="100000"/>
            </a:lnSpc>
          </a:pPr>
          <a:r>
            <a:rPr lang="es-MX" baseline="0"/>
            <a:t>Realizar un análisis avanzado de datos que proporcione </a:t>
          </a:r>
          <a:r>
            <a:rPr lang="es-MX" baseline="0" err="1"/>
            <a:t>insights</a:t>
          </a:r>
          <a:r>
            <a:rPr lang="es-MX" baseline="0"/>
            <a:t> significativos para respaldar la decisión de nuestro cliente en la introducción de una flota de taxis sostenibles en la ciudad de Nueva York.</a:t>
          </a:r>
          <a:endParaRPr lang="en-US"/>
        </a:p>
      </dgm:t>
    </dgm:pt>
    <dgm:pt modelId="{5D562FE6-57C1-490A-BFE5-E1078F3268A7}" type="parTrans" cxnId="{47A8B601-F928-497B-9D8B-A4F3A5F75EF0}">
      <dgm:prSet/>
      <dgm:spPr/>
      <dgm:t>
        <a:bodyPr/>
        <a:lstStyle/>
        <a:p>
          <a:endParaRPr lang="en-US"/>
        </a:p>
      </dgm:t>
    </dgm:pt>
    <dgm:pt modelId="{E0FE3F2F-9902-4E3A-8597-CC5C1C738941}" type="sibTrans" cxnId="{47A8B601-F928-497B-9D8B-A4F3A5F75EF0}">
      <dgm:prSet/>
      <dgm:spPr/>
      <dgm:t>
        <a:bodyPr/>
        <a:lstStyle/>
        <a:p>
          <a:endParaRPr lang="en-US"/>
        </a:p>
      </dgm:t>
    </dgm:pt>
    <dgm:pt modelId="{938705C8-C049-4F26-9902-23B6D76893D1}">
      <dgm:prSet/>
      <dgm:spPr/>
      <dgm:t>
        <a:bodyPr/>
        <a:lstStyle/>
        <a:p>
          <a:pPr>
            <a:lnSpc>
              <a:spcPct val="100000"/>
            </a:lnSpc>
          </a:pPr>
          <a:r>
            <a:rPr lang="es-MX" baseline="0"/>
            <a:t>Desarrollar un </a:t>
          </a:r>
          <a:r>
            <a:rPr lang="es-MX" baseline="0" err="1"/>
            <a:t>Dashboard</a:t>
          </a:r>
          <a:r>
            <a:rPr lang="es-MX" baseline="0"/>
            <a:t> interactivo para el seguimiento de la implementación del proyecto a través de los </a:t>
          </a:r>
          <a:r>
            <a:rPr lang="es-MX" baseline="0" err="1"/>
            <a:t>KPI's</a:t>
          </a:r>
          <a:r>
            <a:rPr lang="es-MX" baseline="0"/>
            <a:t> definidos.</a:t>
          </a:r>
          <a:endParaRPr lang="en-US"/>
        </a:p>
      </dgm:t>
    </dgm:pt>
    <dgm:pt modelId="{8FD4895E-5481-40DC-B481-658A7C7A2243}" type="parTrans" cxnId="{DB4F8A6F-E650-4054-BAF5-994D293A9FE6}">
      <dgm:prSet/>
      <dgm:spPr/>
      <dgm:t>
        <a:bodyPr/>
        <a:lstStyle/>
        <a:p>
          <a:endParaRPr lang="en-US"/>
        </a:p>
      </dgm:t>
    </dgm:pt>
    <dgm:pt modelId="{9255247C-850E-4FF3-9360-20AFF0E52EE3}" type="sibTrans" cxnId="{DB4F8A6F-E650-4054-BAF5-994D293A9FE6}">
      <dgm:prSet/>
      <dgm:spPr/>
      <dgm:t>
        <a:bodyPr/>
        <a:lstStyle/>
        <a:p>
          <a:endParaRPr lang="en-US"/>
        </a:p>
      </dgm:t>
    </dgm:pt>
    <dgm:pt modelId="{DD505442-C77F-4BEF-8E06-3D01A21517E9}">
      <dgm:prSet/>
      <dgm:spPr/>
      <dgm:t>
        <a:bodyPr/>
        <a:lstStyle/>
        <a:p>
          <a:pPr>
            <a:lnSpc>
              <a:spcPct val="100000"/>
            </a:lnSpc>
          </a:pPr>
          <a:r>
            <a:rPr lang="es-MX" baseline="0"/>
            <a:t>Desarrollo de un modelo de machine </a:t>
          </a:r>
          <a:r>
            <a:rPr lang="es-MX" baseline="0" err="1"/>
            <a:t>learning</a:t>
          </a:r>
          <a:r>
            <a:rPr lang="es-MX" baseline="0"/>
            <a:t> que prediga la demanda de pasajeros en el corto plazo y/o en tiempo real</a:t>
          </a:r>
          <a:endParaRPr lang="en-US"/>
        </a:p>
      </dgm:t>
    </dgm:pt>
    <dgm:pt modelId="{AC96529A-F779-4E39-A84D-F85AFA0D7341}" type="parTrans" cxnId="{689F4D62-DAB9-494F-8D3D-39BC0A893BF1}">
      <dgm:prSet/>
      <dgm:spPr/>
      <dgm:t>
        <a:bodyPr/>
        <a:lstStyle/>
        <a:p>
          <a:endParaRPr lang="en-US"/>
        </a:p>
      </dgm:t>
    </dgm:pt>
    <dgm:pt modelId="{6CF0E880-89D0-44B0-B9F6-193D569CEF24}" type="sibTrans" cxnId="{689F4D62-DAB9-494F-8D3D-39BC0A893BF1}">
      <dgm:prSet/>
      <dgm:spPr/>
      <dgm:t>
        <a:bodyPr/>
        <a:lstStyle/>
        <a:p>
          <a:endParaRPr lang="en-US"/>
        </a:p>
      </dgm:t>
    </dgm:pt>
    <dgm:pt modelId="{36503D19-ADCC-44A3-97BA-CDE6E6EBBD35}">
      <dgm:prSet phldr="0"/>
      <dgm:spPr/>
      <dgm:t>
        <a:bodyPr/>
        <a:lstStyle/>
        <a:p>
          <a:pPr>
            <a:lnSpc>
              <a:spcPct val="100000"/>
            </a:lnSpc>
          </a:pPr>
          <a:r>
            <a:rPr lang="en-US" err="1">
              <a:solidFill>
                <a:schemeClr val="bg1"/>
              </a:solidFill>
            </a:rPr>
            <a:t>Implementación</a:t>
          </a:r>
          <a:r>
            <a:rPr lang="en-US">
              <a:solidFill>
                <a:schemeClr val="bg1"/>
              </a:solidFill>
            </a:rPr>
            <a:t> y </a:t>
          </a:r>
          <a:r>
            <a:rPr lang="en-US" err="1">
              <a:solidFill>
                <a:schemeClr val="bg1"/>
              </a:solidFill>
            </a:rPr>
            <a:t>despliegue</a:t>
          </a:r>
          <a:r>
            <a:rPr lang="en-US">
              <a:solidFill>
                <a:schemeClr val="bg1"/>
              </a:solidFill>
            </a:rPr>
            <a:t> de </a:t>
          </a:r>
          <a:r>
            <a:rPr lang="en-US" err="1">
              <a:solidFill>
                <a:schemeClr val="bg1"/>
              </a:solidFill>
            </a:rPr>
            <a:t>los</a:t>
          </a:r>
          <a:r>
            <a:rPr lang="en-US">
              <a:solidFill>
                <a:schemeClr val="bg1"/>
              </a:solidFill>
            </a:rPr>
            <a:t> </a:t>
          </a:r>
          <a:r>
            <a:rPr lang="en-US" err="1">
              <a:solidFill>
                <a:schemeClr val="bg1"/>
              </a:solidFill>
            </a:rPr>
            <a:t>productos</a:t>
          </a:r>
          <a:r>
            <a:rPr lang="en-US">
              <a:solidFill>
                <a:schemeClr val="bg1"/>
              </a:solidFill>
            </a:rPr>
            <a:t> </a:t>
          </a:r>
          <a:r>
            <a:rPr lang="en-US" err="1">
              <a:solidFill>
                <a:schemeClr val="bg1"/>
              </a:solidFill>
            </a:rPr>
            <a:t>desarrollados</a:t>
          </a:r>
          <a:r>
            <a:rPr lang="en-US">
              <a:solidFill>
                <a:schemeClr val="bg1"/>
              </a:solidFill>
            </a:rPr>
            <a:t> </a:t>
          </a:r>
          <a:r>
            <a:rPr lang="en-US" err="1">
              <a:solidFill>
                <a:schemeClr val="bg1"/>
              </a:solidFill>
            </a:rPr>
            <a:t>en</a:t>
          </a:r>
          <a:r>
            <a:rPr lang="en-US">
              <a:solidFill>
                <a:schemeClr val="bg1"/>
              </a:solidFill>
            </a:rPr>
            <a:t> la </a:t>
          </a:r>
          <a:r>
            <a:rPr lang="en-US" err="1">
              <a:solidFill>
                <a:schemeClr val="bg1"/>
              </a:solidFill>
            </a:rPr>
            <a:t>nube</a:t>
          </a:r>
          <a:r>
            <a:rPr lang="en-US">
              <a:solidFill>
                <a:schemeClr val="bg1"/>
              </a:solidFill>
            </a:rPr>
            <a:t>,</a:t>
          </a:r>
          <a:r>
            <a:rPr lang="en-US">
              <a:solidFill>
                <a:schemeClr val="bg1"/>
              </a:solidFill>
              <a:latin typeface="Rockwell Nova Light"/>
            </a:rPr>
            <a:t> </a:t>
          </a:r>
          <a:r>
            <a:rPr lang="en-US" err="1">
              <a:solidFill>
                <a:schemeClr val="bg1"/>
              </a:solidFill>
              <a:latin typeface="Rockwell Nova Light"/>
            </a:rPr>
            <a:t>estableciendo</a:t>
          </a:r>
          <a:r>
            <a:rPr lang="en-US">
              <a:solidFill>
                <a:schemeClr val="bg1"/>
              </a:solidFill>
            </a:rPr>
            <a:t> un data warehouse para </a:t>
          </a:r>
          <a:r>
            <a:rPr lang="en-US" err="1">
              <a:solidFill>
                <a:schemeClr val="bg1"/>
              </a:solidFill>
            </a:rPr>
            <a:t>almacenar</a:t>
          </a:r>
          <a:r>
            <a:rPr lang="en-US">
              <a:solidFill>
                <a:schemeClr val="bg1"/>
              </a:solidFill>
            </a:rPr>
            <a:t> y </a:t>
          </a:r>
          <a:r>
            <a:rPr lang="en-US" err="1">
              <a:solidFill>
                <a:schemeClr val="bg1"/>
              </a:solidFill>
            </a:rPr>
            <a:t>gestionar</a:t>
          </a:r>
          <a:r>
            <a:rPr lang="en-US">
              <a:solidFill>
                <a:schemeClr val="bg1"/>
              </a:solidFill>
            </a:rPr>
            <a:t> </a:t>
          </a:r>
          <a:r>
            <a:rPr lang="en-US" err="1">
              <a:solidFill>
                <a:schemeClr val="bg1"/>
              </a:solidFill>
            </a:rPr>
            <a:t>eficientemente</a:t>
          </a:r>
          <a:r>
            <a:rPr lang="en-US">
              <a:solidFill>
                <a:schemeClr val="bg1"/>
              </a:solidFill>
            </a:rPr>
            <a:t> </a:t>
          </a:r>
          <a:r>
            <a:rPr lang="en-US" err="1">
              <a:solidFill>
                <a:schemeClr val="bg1"/>
              </a:solidFill>
            </a:rPr>
            <a:t>los</a:t>
          </a:r>
          <a:r>
            <a:rPr lang="en-US">
              <a:solidFill>
                <a:schemeClr val="bg1"/>
              </a:solidFill>
            </a:rPr>
            <a:t> </a:t>
          </a:r>
          <a:r>
            <a:rPr lang="en-US" err="1">
              <a:solidFill>
                <a:schemeClr val="bg1"/>
              </a:solidFill>
            </a:rPr>
            <a:t>datos</a:t>
          </a:r>
          <a:r>
            <a:rPr lang="en-US">
              <a:solidFill>
                <a:schemeClr val="bg1"/>
              </a:solidFill>
              <a:latin typeface="Rockwell Nova Light"/>
            </a:rPr>
            <a:t>.</a:t>
          </a:r>
          <a:endParaRPr lang="en-US">
            <a:solidFill>
              <a:schemeClr val="bg1"/>
            </a:solidFill>
          </a:endParaRPr>
        </a:p>
      </dgm:t>
    </dgm:pt>
    <dgm:pt modelId="{A31AB832-8AF3-4AD1-91A1-046CD241DA4E}" type="parTrans" cxnId="{FB0CD3E4-8370-4641-AB5C-8CC54756BF76}">
      <dgm:prSet/>
      <dgm:spPr/>
      <dgm:t>
        <a:bodyPr/>
        <a:lstStyle/>
        <a:p>
          <a:endParaRPr lang="es-CO"/>
        </a:p>
      </dgm:t>
    </dgm:pt>
    <dgm:pt modelId="{221BCB30-887D-4D8D-B4FD-F54CE23527F3}" type="sibTrans" cxnId="{FB0CD3E4-8370-4641-AB5C-8CC54756BF76}">
      <dgm:prSet/>
      <dgm:spPr/>
      <dgm:t>
        <a:bodyPr/>
        <a:lstStyle/>
        <a:p>
          <a:endParaRPr lang="es-CO"/>
        </a:p>
      </dgm:t>
    </dgm:pt>
    <dgm:pt modelId="{046AF30A-7116-48CE-A3C3-DED011D9AD2C}" type="pres">
      <dgm:prSet presAssocID="{CBFABD8B-13E7-464D-A89C-C24F6D605F48}" presName="root" presStyleCnt="0">
        <dgm:presLayoutVars>
          <dgm:dir/>
          <dgm:resizeHandles val="exact"/>
        </dgm:presLayoutVars>
      </dgm:prSet>
      <dgm:spPr/>
    </dgm:pt>
    <dgm:pt modelId="{8368A722-0EAE-43BE-88D5-6CEA8F2658E8}" type="pres">
      <dgm:prSet presAssocID="{CE996D41-157C-4876-91E3-7993A3D82FE2}" presName="compNode" presStyleCnt="0"/>
      <dgm:spPr/>
    </dgm:pt>
    <dgm:pt modelId="{DFCB49EB-1478-474C-B26C-53532075B1F8}" type="pres">
      <dgm:prSet presAssocID="{CE996D41-157C-4876-91E3-7993A3D82FE2}" presName="bgRect" presStyleLbl="bgShp" presStyleIdx="0" presStyleCnt="4"/>
      <dgm:spPr/>
    </dgm:pt>
    <dgm:pt modelId="{5C19E7D5-CC5A-4CDD-8CEB-31379BCB5843}" type="pres">
      <dgm:prSet presAssocID="{CE996D41-157C-4876-91E3-7993A3D82FE2}"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D1B064D2-73ED-4551-BA62-DF69BF86220F}" type="pres">
      <dgm:prSet presAssocID="{CE996D41-157C-4876-91E3-7993A3D82FE2}" presName="spaceRect" presStyleCnt="0"/>
      <dgm:spPr/>
    </dgm:pt>
    <dgm:pt modelId="{5D94107E-1F6F-47F0-ACAE-25E908044261}" type="pres">
      <dgm:prSet presAssocID="{CE996D41-157C-4876-91E3-7993A3D82FE2}" presName="parTx" presStyleLbl="revTx" presStyleIdx="0" presStyleCnt="4">
        <dgm:presLayoutVars>
          <dgm:chMax val="0"/>
          <dgm:chPref val="0"/>
        </dgm:presLayoutVars>
      </dgm:prSet>
      <dgm:spPr/>
    </dgm:pt>
    <dgm:pt modelId="{69EBFC36-5E42-4636-9D76-690AC4A1055F}" type="pres">
      <dgm:prSet presAssocID="{E0FE3F2F-9902-4E3A-8597-CC5C1C738941}" presName="sibTrans" presStyleCnt="0"/>
      <dgm:spPr/>
    </dgm:pt>
    <dgm:pt modelId="{83C8D5DC-EEA9-4DC0-B137-4ABE6155CDE5}" type="pres">
      <dgm:prSet presAssocID="{938705C8-C049-4F26-9902-23B6D76893D1}" presName="compNode" presStyleCnt="0"/>
      <dgm:spPr/>
    </dgm:pt>
    <dgm:pt modelId="{BA9DFFBF-A6B7-4CD2-BF6D-32D048AEBC4E}" type="pres">
      <dgm:prSet presAssocID="{938705C8-C049-4F26-9902-23B6D76893D1}" presName="bgRect" presStyleLbl="bgShp" presStyleIdx="1" presStyleCnt="4"/>
      <dgm:spPr/>
    </dgm:pt>
    <dgm:pt modelId="{397EB770-786B-4AB8-8BB7-69306F852212}" type="pres">
      <dgm:prSet presAssocID="{938705C8-C049-4F26-9902-23B6D76893D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Indicador"/>
        </a:ext>
      </dgm:extLst>
    </dgm:pt>
    <dgm:pt modelId="{0A9AD310-88D2-4FF2-9788-56AE33B97E3A}" type="pres">
      <dgm:prSet presAssocID="{938705C8-C049-4F26-9902-23B6D76893D1}" presName="spaceRect" presStyleCnt="0"/>
      <dgm:spPr/>
    </dgm:pt>
    <dgm:pt modelId="{8528E2A9-99CD-4903-A535-F70F90566A4A}" type="pres">
      <dgm:prSet presAssocID="{938705C8-C049-4F26-9902-23B6D76893D1}" presName="parTx" presStyleLbl="revTx" presStyleIdx="1" presStyleCnt="4">
        <dgm:presLayoutVars>
          <dgm:chMax val="0"/>
          <dgm:chPref val="0"/>
        </dgm:presLayoutVars>
      </dgm:prSet>
      <dgm:spPr/>
    </dgm:pt>
    <dgm:pt modelId="{945B7829-831D-45E6-9DF6-39D327A24422}" type="pres">
      <dgm:prSet presAssocID="{9255247C-850E-4FF3-9360-20AFF0E52EE3}" presName="sibTrans" presStyleCnt="0"/>
      <dgm:spPr/>
    </dgm:pt>
    <dgm:pt modelId="{22477AFA-2258-4FE6-BE5A-8781257D2552}" type="pres">
      <dgm:prSet presAssocID="{DD505442-C77F-4BEF-8E06-3D01A21517E9}" presName="compNode" presStyleCnt="0"/>
      <dgm:spPr/>
    </dgm:pt>
    <dgm:pt modelId="{F48DE232-C8D2-43D1-B9F1-303A3A369070}" type="pres">
      <dgm:prSet presAssocID="{DD505442-C77F-4BEF-8E06-3D01A21517E9}" presName="bgRect" presStyleLbl="bgShp" presStyleIdx="2" presStyleCnt="4"/>
      <dgm:spPr/>
    </dgm:pt>
    <dgm:pt modelId="{B6BD2143-3CEF-4F86-8F64-01E9E183DB64}" type="pres">
      <dgm:prSet presAssocID="{DD505442-C77F-4BEF-8E06-3D01A21517E9}"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Avión"/>
        </a:ext>
      </dgm:extLst>
    </dgm:pt>
    <dgm:pt modelId="{5A798E55-3240-4E18-B641-E067464AADF2}" type="pres">
      <dgm:prSet presAssocID="{DD505442-C77F-4BEF-8E06-3D01A21517E9}" presName="spaceRect" presStyleCnt="0"/>
      <dgm:spPr/>
    </dgm:pt>
    <dgm:pt modelId="{82B6B7A3-4B0F-4E42-9F36-F246B0593423}" type="pres">
      <dgm:prSet presAssocID="{DD505442-C77F-4BEF-8E06-3D01A21517E9}" presName="parTx" presStyleLbl="revTx" presStyleIdx="2" presStyleCnt="4">
        <dgm:presLayoutVars>
          <dgm:chMax val="0"/>
          <dgm:chPref val="0"/>
        </dgm:presLayoutVars>
      </dgm:prSet>
      <dgm:spPr/>
    </dgm:pt>
    <dgm:pt modelId="{BE408DDB-B75F-459B-837D-A0A2E1D86557}" type="pres">
      <dgm:prSet presAssocID="{6CF0E880-89D0-44B0-B9F6-193D569CEF24}" presName="sibTrans" presStyleCnt="0"/>
      <dgm:spPr/>
    </dgm:pt>
    <dgm:pt modelId="{DA9EE31E-EDE5-4294-B1A1-5FA3C230DFEA}" type="pres">
      <dgm:prSet presAssocID="{36503D19-ADCC-44A3-97BA-CDE6E6EBBD35}" presName="compNode" presStyleCnt="0"/>
      <dgm:spPr/>
    </dgm:pt>
    <dgm:pt modelId="{75BA84E0-7C05-4075-B2A5-65A639C1BC11}" type="pres">
      <dgm:prSet presAssocID="{36503D19-ADCC-44A3-97BA-CDE6E6EBBD35}" presName="bgRect" presStyleLbl="bgShp" presStyleIdx="3" presStyleCnt="4"/>
      <dgm:spPr/>
    </dgm:pt>
    <dgm:pt modelId="{823E7821-05A2-41A6-9DAE-82FE8D872291}" type="pres">
      <dgm:prSet presAssocID="{36503D19-ADCC-44A3-97BA-CDE6E6EBBD35}" presName="iconRect" presStyleLbl="node1" presStyleIdx="3" presStyleCnt="4"/>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Nube de sincronización con relleno sólido"/>
        </a:ext>
      </dgm:extLst>
    </dgm:pt>
    <dgm:pt modelId="{0E049249-3624-4E32-8C4D-6AF79C243059}" type="pres">
      <dgm:prSet presAssocID="{36503D19-ADCC-44A3-97BA-CDE6E6EBBD35}" presName="spaceRect" presStyleCnt="0"/>
      <dgm:spPr/>
    </dgm:pt>
    <dgm:pt modelId="{D2A0DF33-B114-4306-AC04-D8C1413CB4C1}" type="pres">
      <dgm:prSet presAssocID="{36503D19-ADCC-44A3-97BA-CDE6E6EBBD35}" presName="parTx" presStyleLbl="revTx" presStyleIdx="3" presStyleCnt="4">
        <dgm:presLayoutVars>
          <dgm:chMax val="0"/>
          <dgm:chPref val="0"/>
        </dgm:presLayoutVars>
      </dgm:prSet>
      <dgm:spPr/>
    </dgm:pt>
  </dgm:ptLst>
  <dgm:cxnLst>
    <dgm:cxn modelId="{47A8B601-F928-497B-9D8B-A4F3A5F75EF0}" srcId="{CBFABD8B-13E7-464D-A89C-C24F6D605F48}" destId="{CE996D41-157C-4876-91E3-7993A3D82FE2}" srcOrd="0" destOrd="0" parTransId="{5D562FE6-57C1-490A-BFE5-E1078F3268A7}" sibTransId="{E0FE3F2F-9902-4E3A-8597-CC5C1C738941}"/>
    <dgm:cxn modelId="{AFCC0A11-43FB-4A07-BCA2-036BBDDA6B6B}" type="presOf" srcId="{36503D19-ADCC-44A3-97BA-CDE6E6EBBD35}" destId="{D2A0DF33-B114-4306-AC04-D8C1413CB4C1}" srcOrd="0" destOrd="0" presId="urn:microsoft.com/office/officeart/2018/2/layout/IconVerticalSolidList"/>
    <dgm:cxn modelId="{689F4D62-DAB9-494F-8D3D-39BC0A893BF1}" srcId="{CBFABD8B-13E7-464D-A89C-C24F6D605F48}" destId="{DD505442-C77F-4BEF-8E06-3D01A21517E9}" srcOrd="2" destOrd="0" parTransId="{AC96529A-F779-4E39-A84D-F85AFA0D7341}" sibTransId="{6CF0E880-89D0-44B0-B9F6-193D569CEF24}"/>
    <dgm:cxn modelId="{A5811044-A11A-486E-B6A9-C340DDCB2986}" type="presOf" srcId="{CE996D41-157C-4876-91E3-7993A3D82FE2}" destId="{5D94107E-1F6F-47F0-ACAE-25E908044261}" srcOrd="0" destOrd="0" presId="urn:microsoft.com/office/officeart/2018/2/layout/IconVerticalSolidList"/>
    <dgm:cxn modelId="{804C8D4B-3CBE-4EEF-AC06-8A7F587F7A9D}" type="presOf" srcId="{CBFABD8B-13E7-464D-A89C-C24F6D605F48}" destId="{046AF30A-7116-48CE-A3C3-DED011D9AD2C}" srcOrd="0" destOrd="0" presId="urn:microsoft.com/office/officeart/2018/2/layout/IconVerticalSolidList"/>
    <dgm:cxn modelId="{DB4F8A6F-E650-4054-BAF5-994D293A9FE6}" srcId="{CBFABD8B-13E7-464D-A89C-C24F6D605F48}" destId="{938705C8-C049-4F26-9902-23B6D76893D1}" srcOrd="1" destOrd="0" parTransId="{8FD4895E-5481-40DC-B481-658A7C7A2243}" sibTransId="{9255247C-850E-4FF3-9360-20AFF0E52EE3}"/>
    <dgm:cxn modelId="{DEF7E5A2-3C42-41DF-87E1-67767710D2D3}" type="presOf" srcId="{938705C8-C049-4F26-9902-23B6D76893D1}" destId="{8528E2A9-99CD-4903-A535-F70F90566A4A}" srcOrd="0" destOrd="0" presId="urn:microsoft.com/office/officeart/2018/2/layout/IconVerticalSolidList"/>
    <dgm:cxn modelId="{FB0CD3E4-8370-4641-AB5C-8CC54756BF76}" srcId="{CBFABD8B-13E7-464D-A89C-C24F6D605F48}" destId="{36503D19-ADCC-44A3-97BA-CDE6E6EBBD35}" srcOrd="3" destOrd="0" parTransId="{A31AB832-8AF3-4AD1-91A1-046CD241DA4E}" sibTransId="{221BCB30-887D-4D8D-B4FD-F54CE23527F3}"/>
    <dgm:cxn modelId="{B3F1E3F0-EEB3-49E0-A4B4-B1581D6F426D}" type="presOf" srcId="{DD505442-C77F-4BEF-8E06-3D01A21517E9}" destId="{82B6B7A3-4B0F-4E42-9F36-F246B0593423}" srcOrd="0" destOrd="0" presId="urn:microsoft.com/office/officeart/2018/2/layout/IconVerticalSolidList"/>
    <dgm:cxn modelId="{FDCA09B7-89AE-465B-8EBA-B34C23FADFD6}" type="presParOf" srcId="{046AF30A-7116-48CE-A3C3-DED011D9AD2C}" destId="{8368A722-0EAE-43BE-88D5-6CEA8F2658E8}" srcOrd="0" destOrd="0" presId="urn:microsoft.com/office/officeart/2018/2/layout/IconVerticalSolidList"/>
    <dgm:cxn modelId="{600D555B-2ACA-4772-BBF6-E5AF59150747}" type="presParOf" srcId="{8368A722-0EAE-43BE-88D5-6CEA8F2658E8}" destId="{DFCB49EB-1478-474C-B26C-53532075B1F8}" srcOrd="0" destOrd="0" presId="urn:microsoft.com/office/officeart/2018/2/layout/IconVerticalSolidList"/>
    <dgm:cxn modelId="{8F3B34F1-E458-4256-BD40-531BC2601A73}" type="presParOf" srcId="{8368A722-0EAE-43BE-88D5-6CEA8F2658E8}" destId="{5C19E7D5-CC5A-4CDD-8CEB-31379BCB5843}" srcOrd="1" destOrd="0" presId="urn:microsoft.com/office/officeart/2018/2/layout/IconVerticalSolidList"/>
    <dgm:cxn modelId="{083E8F70-6438-46AF-BE28-197D2D97DE5D}" type="presParOf" srcId="{8368A722-0EAE-43BE-88D5-6CEA8F2658E8}" destId="{D1B064D2-73ED-4551-BA62-DF69BF86220F}" srcOrd="2" destOrd="0" presId="urn:microsoft.com/office/officeart/2018/2/layout/IconVerticalSolidList"/>
    <dgm:cxn modelId="{C1603CBD-B63A-4549-ADBC-6BE9B715391A}" type="presParOf" srcId="{8368A722-0EAE-43BE-88D5-6CEA8F2658E8}" destId="{5D94107E-1F6F-47F0-ACAE-25E908044261}" srcOrd="3" destOrd="0" presId="urn:microsoft.com/office/officeart/2018/2/layout/IconVerticalSolidList"/>
    <dgm:cxn modelId="{941762C6-4810-4A71-B12E-0D4FFBC2FFC0}" type="presParOf" srcId="{046AF30A-7116-48CE-A3C3-DED011D9AD2C}" destId="{69EBFC36-5E42-4636-9D76-690AC4A1055F}" srcOrd="1" destOrd="0" presId="urn:microsoft.com/office/officeart/2018/2/layout/IconVerticalSolidList"/>
    <dgm:cxn modelId="{91C1D72B-3866-45C4-95E5-1A648B943F31}" type="presParOf" srcId="{046AF30A-7116-48CE-A3C3-DED011D9AD2C}" destId="{83C8D5DC-EEA9-4DC0-B137-4ABE6155CDE5}" srcOrd="2" destOrd="0" presId="urn:microsoft.com/office/officeart/2018/2/layout/IconVerticalSolidList"/>
    <dgm:cxn modelId="{D8978F21-D5EF-4135-827A-1ABC461EEFED}" type="presParOf" srcId="{83C8D5DC-EEA9-4DC0-B137-4ABE6155CDE5}" destId="{BA9DFFBF-A6B7-4CD2-BF6D-32D048AEBC4E}" srcOrd="0" destOrd="0" presId="urn:microsoft.com/office/officeart/2018/2/layout/IconVerticalSolidList"/>
    <dgm:cxn modelId="{76FD8A9B-6E20-405A-BB96-0AAB58F6D8D3}" type="presParOf" srcId="{83C8D5DC-EEA9-4DC0-B137-4ABE6155CDE5}" destId="{397EB770-786B-4AB8-8BB7-69306F852212}" srcOrd="1" destOrd="0" presId="urn:microsoft.com/office/officeart/2018/2/layout/IconVerticalSolidList"/>
    <dgm:cxn modelId="{755D5F67-5082-438C-AAC4-80EBCFB82C2B}" type="presParOf" srcId="{83C8D5DC-EEA9-4DC0-B137-4ABE6155CDE5}" destId="{0A9AD310-88D2-4FF2-9788-56AE33B97E3A}" srcOrd="2" destOrd="0" presId="urn:microsoft.com/office/officeart/2018/2/layout/IconVerticalSolidList"/>
    <dgm:cxn modelId="{621BD93F-7FAF-4F16-8DE9-4A82E3266334}" type="presParOf" srcId="{83C8D5DC-EEA9-4DC0-B137-4ABE6155CDE5}" destId="{8528E2A9-99CD-4903-A535-F70F90566A4A}" srcOrd="3" destOrd="0" presId="urn:microsoft.com/office/officeart/2018/2/layout/IconVerticalSolidList"/>
    <dgm:cxn modelId="{1070F6F2-4B21-49DB-9B59-A85CD0E923FD}" type="presParOf" srcId="{046AF30A-7116-48CE-A3C3-DED011D9AD2C}" destId="{945B7829-831D-45E6-9DF6-39D327A24422}" srcOrd="3" destOrd="0" presId="urn:microsoft.com/office/officeart/2018/2/layout/IconVerticalSolidList"/>
    <dgm:cxn modelId="{93A7C742-E8E4-46E5-A818-2801D5E21128}" type="presParOf" srcId="{046AF30A-7116-48CE-A3C3-DED011D9AD2C}" destId="{22477AFA-2258-4FE6-BE5A-8781257D2552}" srcOrd="4" destOrd="0" presId="urn:microsoft.com/office/officeart/2018/2/layout/IconVerticalSolidList"/>
    <dgm:cxn modelId="{1276798F-6EE4-47F9-B6B4-FBFACF105313}" type="presParOf" srcId="{22477AFA-2258-4FE6-BE5A-8781257D2552}" destId="{F48DE232-C8D2-43D1-B9F1-303A3A369070}" srcOrd="0" destOrd="0" presId="urn:microsoft.com/office/officeart/2018/2/layout/IconVerticalSolidList"/>
    <dgm:cxn modelId="{A039C328-14CC-4DEB-9B73-72B11E22CEDB}" type="presParOf" srcId="{22477AFA-2258-4FE6-BE5A-8781257D2552}" destId="{B6BD2143-3CEF-4F86-8F64-01E9E183DB64}" srcOrd="1" destOrd="0" presId="urn:microsoft.com/office/officeart/2018/2/layout/IconVerticalSolidList"/>
    <dgm:cxn modelId="{9ACD80E4-D810-40D8-BB94-F6B83BCE6135}" type="presParOf" srcId="{22477AFA-2258-4FE6-BE5A-8781257D2552}" destId="{5A798E55-3240-4E18-B641-E067464AADF2}" srcOrd="2" destOrd="0" presId="urn:microsoft.com/office/officeart/2018/2/layout/IconVerticalSolidList"/>
    <dgm:cxn modelId="{C21426F2-2CD8-4EF1-8ACE-7E58BEB3EC9B}" type="presParOf" srcId="{22477AFA-2258-4FE6-BE5A-8781257D2552}" destId="{82B6B7A3-4B0F-4E42-9F36-F246B0593423}" srcOrd="3" destOrd="0" presId="urn:microsoft.com/office/officeart/2018/2/layout/IconVerticalSolidList"/>
    <dgm:cxn modelId="{6A9C38CD-9FEE-4931-986B-8FDCB45F6961}" type="presParOf" srcId="{046AF30A-7116-48CE-A3C3-DED011D9AD2C}" destId="{BE408DDB-B75F-459B-837D-A0A2E1D86557}" srcOrd="5" destOrd="0" presId="urn:microsoft.com/office/officeart/2018/2/layout/IconVerticalSolidList"/>
    <dgm:cxn modelId="{F7F567C8-8417-456C-BE6D-EF9D9DD4EFC2}" type="presParOf" srcId="{046AF30A-7116-48CE-A3C3-DED011D9AD2C}" destId="{DA9EE31E-EDE5-4294-B1A1-5FA3C230DFEA}" srcOrd="6" destOrd="0" presId="urn:microsoft.com/office/officeart/2018/2/layout/IconVerticalSolidList"/>
    <dgm:cxn modelId="{4981F477-6642-41AE-9CFC-95CF24609744}" type="presParOf" srcId="{DA9EE31E-EDE5-4294-B1A1-5FA3C230DFEA}" destId="{75BA84E0-7C05-4075-B2A5-65A639C1BC11}" srcOrd="0" destOrd="0" presId="urn:microsoft.com/office/officeart/2018/2/layout/IconVerticalSolidList"/>
    <dgm:cxn modelId="{410A7350-5AA4-41A7-B707-04CEC587C4C4}" type="presParOf" srcId="{DA9EE31E-EDE5-4294-B1A1-5FA3C230DFEA}" destId="{823E7821-05A2-41A6-9DAE-82FE8D872291}" srcOrd="1" destOrd="0" presId="urn:microsoft.com/office/officeart/2018/2/layout/IconVerticalSolidList"/>
    <dgm:cxn modelId="{B002A6B9-5F0C-442D-A845-773B6D52083D}" type="presParOf" srcId="{DA9EE31E-EDE5-4294-B1A1-5FA3C230DFEA}" destId="{0E049249-3624-4E32-8C4D-6AF79C243059}" srcOrd="2" destOrd="0" presId="urn:microsoft.com/office/officeart/2018/2/layout/IconVerticalSolidList"/>
    <dgm:cxn modelId="{20E81732-5DF0-4697-8204-E7BF35F970C4}" type="presParOf" srcId="{DA9EE31E-EDE5-4294-B1A1-5FA3C230DFEA}" destId="{D2A0DF33-B114-4306-AC04-D8C1413CB4C1}"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86D1AAE-23B2-418C-942E-9E332C095EEE}"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E95CE50D-49D9-45BB-A02D-D4192F060064}">
      <dgm:prSet/>
      <dgm:spPr/>
      <dgm:t>
        <a:bodyPr/>
        <a:lstStyle/>
        <a:p>
          <a:pPr>
            <a:lnSpc>
              <a:spcPct val="100000"/>
            </a:lnSpc>
          </a:pPr>
          <a:r>
            <a:rPr lang="en-US"/>
            <a:t>1. </a:t>
          </a:r>
          <a:r>
            <a:rPr lang="en-US" err="1"/>
            <a:t>Recolección</a:t>
          </a:r>
          <a:r>
            <a:rPr lang="en-US"/>
            <a:t> de </a:t>
          </a:r>
          <a:r>
            <a:rPr lang="en-US" err="1"/>
            <a:t>Datos</a:t>
          </a:r>
          <a:r>
            <a:rPr lang="en-US"/>
            <a:t>: Python para </a:t>
          </a:r>
          <a:r>
            <a:rPr lang="en-US" err="1"/>
            <a:t>extracción</a:t>
          </a:r>
          <a:r>
            <a:rPr lang="en-US"/>
            <a:t> de </a:t>
          </a:r>
          <a:r>
            <a:rPr lang="en-US" err="1"/>
            <a:t>datos</a:t>
          </a:r>
          <a:r>
            <a:rPr lang="en-US"/>
            <a:t> de </a:t>
          </a:r>
          <a:r>
            <a:rPr lang="en-US" err="1"/>
            <a:t>archivos</a:t>
          </a:r>
          <a:r>
            <a:rPr lang="en-US"/>
            <a:t> .csv y APIs web.</a:t>
          </a:r>
        </a:p>
      </dgm:t>
    </dgm:pt>
    <dgm:pt modelId="{4C1B4592-D9AE-4DE9-95F4-33CBD462A7BB}" type="parTrans" cxnId="{DDFFE87F-007E-45C3-A8B1-19B054822465}">
      <dgm:prSet/>
      <dgm:spPr/>
      <dgm:t>
        <a:bodyPr/>
        <a:lstStyle/>
        <a:p>
          <a:endParaRPr lang="en-US"/>
        </a:p>
      </dgm:t>
    </dgm:pt>
    <dgm:pt modelId="{AFADFBB6-F8A6-49DE-9FDC-CFC84E0DDBE0}" type="sibTrans" cxnId="{DDFFE87F-007E-45C3-A8B1-19B054822465}">
      <dgm:prSet/>
      <dgm:spPr/>
      <dgm:t>
        <a:bodyPr/>
        <a:lstStyle/>
        <a:p>
          <a:endParaRPr lang="en-US"/>
        </a:p>
      </dgm:t>
    </dgm:pt>
    <dgm:pt modelId="{6E6B0E57-872B-4F79-AD64-5BBE696C1A91}">
      <dgm:prSet/>
      <dgm:spPr/>
      <dgm:t>
        <a:bodyPr/>
        <a:lstStyle/>
        <a:p>
          <a:pPr>
            <a:lnSpc>
              <a:spcPct val="100000"/>
            </a:lnSpc>
          </a:pPr>
          <a:r>
            <a:rPr lang="en-US"/>
            <a:t>2. Almacenamiento de Datos: Google Cloud Storage para una almacenamiento seguro y escalable.</a:t>
          </a:r>
        </a:p>
      </dgm:t>
    </dgm:pt>
    <dgm:pt modelId="{CB5485D5-9F4B-42B3-88E1-10059F6ECD65}" type="parTrans" cxnId="{52EF6A44-929D-48E0-B906-839DC4EA9177}">
      <dgm:prSet/>
      <dgm:spPr/>
      <dgm:t>
        <a:bodyPr/>
        <a:lstStyle/>
        <a:p>
          <a:endParaRPr lang="en-US"/>
        </a:p>
      </dgm:t>
    </dgm:pt>
    <dgm:pt modelId="{A6A271B1-5FD1-4C79-B2DA-3C64EA926115}" type="sibTrans" cxnId="{52EF6A44-929D-48E0-B906-839DC4EA9177}">
      <dgm:prSet/>
      <dgm:spPr/>
      <dgm:t>
        <a:bodyPr/>
        <a:lstStyle/>
        <a:p>
          <a:endParaRPr lang="en-US"/>
        </a:p>
      </dgm:t>
    </dgm:pt>
    <dgm:pt modelId="{6B67F516-B0A6-4420-9EC9-DF4FF0D0C6C8}">
      <dgm:prSet/>
      <dgm:spPr/>
      <dgm:t>
        <a:bodyPr/>
        <a:lstStyle/>
        <a:p>
          <a:pPr>
            <a:lnSpc>
              <a:spcPct val="100000"/>
            </a:lnSpc>
          </a:pPr>
          <a:r>
            <a:rPr lang="en-US"/>
            <a:t>3. Procesamiento de Datos: Funciones Cloud y BigQuery en GCP para procesamiento ETL eficaz.</a:t>
          </a:r>
        </a:p>
      </dgm:t>
    </dgm:pt>
    <dgm:pt modelId="{3246963C-E7BD-4055-853A-EDDF9F1C57B8}" type="parTrans" cxnId="{48D81495-506D-4DC9-AFF2-103F227054F2}">
      <dgm:prSet/>
      <dgm:spPr/>
      <dgm:t>
        <a:bodyPr/>
        <a:lstStyle/>
        <a:p>
          <a:endParaRPr lang="en-US"/>
        </a:p>
      </dgm:t>
    </dgm:pt>
    <dgm:pt modelId="{F81F57B2-2A8F-4546-A3C5-1ACB3E91A1B6}" type="sibTrans" cxnId="{48D81495-506D-4DC9-AFF2-103F227054F2}">
      <dgm:prSet/>
      <dgm:spPr/>
      <dgm:t>
        <a:bodyPr/>
        <a:lstStyle/>
        <a:p>
          <a:endParaRPr lang="en-US"/>
        </a:p>
      </dgm:t>
    </dgm:pt>
    <dgm:pt modelId="{009FC352-4714-4F92-B14A-DA17A41D0A0B}">
      <dgm:prSet/>
      <dgm:spPr/>
      <dgm:t>
        <a:bodyPr/>
        <a:lstStyle/>
        <a:p>
          <a:pPr>
            <a:lnSpc>
              <a:spcPct val="100000"/>
            </a:lnSpc>
          </a:pPr>
          <a:r>
            <a:rPr lang="en-US"/>
            <a:t>4. Visualización: Power BI conectado a BigQuery para insights en tiempo real.</a:t>
          </a:r>
        </a:p>
      </dgm:t>
    </dgm:pt>
    <dgm:pt modelId="{C97B730A-BFB8-4294-838F-9B83CA4C51AB}" type="parTrans" cxnId="{9BF2737D-0881-4051-8049-DE29C012BC72}">
      <dgm:prSet/>
      <dgm:spPr/>
      <dgm:t>
        <a:bodyPr/>
        <a:lstStyle/>
        <a:p>
          <a:endParaRPr lang="en-US"/>
        </a:p>
      </dgm:t>
    </dgm:pt>
    <dgm:pt modelId="{C8B61532-90E9-4649-BC0D-345DB86B4E08}" type="sibTrans" cxnId="{9BF2737D-0881-4051-8049-DE29C012BC72}">
      <dgm:prSet/>
      <dgm:spPr/>
      <dgm:t>
        <a:bodyPr/>
        <a:lstStyle/>
        <a:p>
          <a:endParaRPr lang="en-US"/>
        </a:p>
      </dgm:t>
    </dgm:pt>
    <dgm:pt modelId="{3254F779-BD78-49FF-81B5-B3FE95442E00}">
      <dgm:prSet/>
      <dgm:spPr/>
      <dgm:t>
        <a:bodyPr/>
        <a:lstStyle/>
        <a:p>
          <a:pPr>
            <a:lnSpc>
              <a:spcPct val="100000"/>
            </a:lnSpc>
          </a:pPr>
          <a:r>
            <a:rPr lang="en-US"/>
            <a:t>5. </a:t>
          </a:r>
          <a:r>
            <a:rPr lang="en-US" err="1"/>
            <a:t>Modelado</a:t>
          </a:r>
          <a:r>
            <a:rPr lang="en-US"/>
            <a:t> y </a:t>
          </a:r>
          <a:r>
            <a:rPr lang="en-US" err="1"/>
            <a:t>Predicción</a:t>
          </a:r>
          <a:r>
            <a:rPr lang="en-US"/>
            <a:t>: </a:t>
          </a:r>
          <a:r>
            <a:rPr lang="en-US" err="1"/>
            <a:t>Modelos</a:t>
          </a:r>
          <a:r>
            <a:rPr lang="en-US"/>
            <a:t> de Machine Learning </a:t>
          </a:r>
          <a:r>
            <a:rPr lang="en-US" err="1"/>
            <a:t>en</a:t>
          </a:r>
          <a:r>
            <a:rPr lang="en-US"/>
            <a:t> Python y </a:t>
          </a:r>
          <a:r>
            <a:rPr lang="en-US" err="1"/>
            <a:t>visualización</a:t>
          </a:r>
          <a:r>
            <a:rPr lang="en-US"/>
            <a:t> </a:t>
          </a:r>
          <a:r>
            <a:rPr lang="en-US" err="1"/>
            <a:t>interactiva</a:t>
          </a:r>
          <a:r>
            <a:rPr lang="en-US"/>
            <a:t> con </a:t>
          </a:r>
          <a:r>
            <a:rPr lang="en-US" err="1"/>
            <a:t>Streamlit</a:t>
          </a:r>
          <a:r>
            <a:rPr lang="en-US"/>
            <a:t>.</a:t>
          </a:r>
        </a:p>
      </dgm:t>
    </dgm:pt>
    <dgm:pt modelId="{BA893809-8E2D-4F38-A1FB-947B818C3DEE}" type="parTrans" cxnId="{C59C10BB-6E7C-449B-8A96-11D35E166482}">
      <dgm:prSet/>
      <dgm:spPr/>
      <dgm:t>
        <a:bodyPr/>
        <a:lstStyle/>
        <a:p>
          <a:endParaRPr lang="en-US"/>
        </a:p>
      </dgm:t>
    </dgm:pt>
    <dgm:pt modelId="{E6808993-F9DC-4CE2-BA7F-457160AB5588}" type="sibTrans" cxnId="{C59C10BB-6E7C-449B-8A96-11D35E166482}">
      <dgm:prSet/>
      <dgm:spPr/>
      <dgm:t>
        <a:bodyPr/>
        <a:lstStyle/>
        <a:p>
          <a:endParaRPr lang="en-US"/>
        </a:p>
      </dgm:t>
    </dgm:pt>
    <dgm:pt modelId="{E72F91C3-5707-4B74-BDE3-80A4CF4B8053}" type="pres">
      <dgm:prSet presAssocID="{586D1AAE-23B2-418C-942E-9E332C095EEE}" presName="root" presStyleCnt="0">
        <dgm:presLayoutVars>
          <dgm:dir/>
          <dgm:resizeHandles val="exact"/>
        </dgm:presLayoutVars>
      </dgm:prSet>
      <dgm:spPr/>
    </dgm:pt>
    <dgm:pt modelId="{DF4FCC2A-9DB2-466C-BFAF-7AF07251AAA1}" type="pres">
      <dgm:prSet presAssocID="{E95CE50D-49D9-45BB-A02D-D4192F060064}" presName="compNode" presStyleCnt="0"/>
      <dgm:spPr/>
    </dgm:pt>
    <dgm:pt modelId="{D96EBD53-0EC7-4453-AE33-0A42F5BE1256}" type="pres">
      <dgm:prSet presAssocID="{E95CE50D-49D9-45BB-A02D-D4192F060064}" presName="bgRect" presStyleLbl="bgShp" presStyleIdx="0" presStyleCnt="5" custLinFactNeighborX="10340" custLinFactNeighborY="-74968"/>
      <dgm:spPr/>
    </dgm:pt>
    <dgm:pt modelId="{D8E7E600-135A-4720-8BD9-B44F1FD4FCA0}" type="pres">
      <dgm:prSet presAssocID="{E95CE50D-49D9-45BB-A02D-D4192F060064}"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se de datos"/>
        </a:ext>
      </dgm:extLst>
    </dgm:pt>
    <dgm:pt modelId="{D62038AF-7D5D-4F75-A1FD-022946C308CC}" type="pres">
      <dgm:prSet presAssocID="{E95CE50D-49D9-45BB-A02D-D4192F060064}" presName="spaceRect" presStyleCnt="0"/>
      <dgm:spPr/>
    </dgm:pt>
    <dgm:pt modelId="{95E6E17D-958B-4021-BC3B-B80678C11DF9}" type="pres">
      <dgm:prSet presAssocID="{E95CE50D-49D9-45BB-A02D-D4192F060064}" presName="parTx" presStyleLbl="revTx" presStyleIdx="0" presStyleCnt="5">
        <dgm:presLayoutVars>
          <dgm:chMax val="0"/>
          <dgm:chPref val="0"/>
        </dgm:presLayoutVars>
      </dgm:prSet>
      <dgm:spPr/>
    </dgm:pt>
    <dgm:pt modelId="{D5C74266-17A2-4471-A2AF-47BC257FAA2B}" type="pres">
      <dgm:prSet presAssocID="{AFADFBB6-F8A6-49DE-9FDC-CFC84E0DDBE0}" presName="sibTrans" presStyleCnt="0"/>
      <dgm:spPr/>
    </dgm:pt>
    <dgm:pt modelId="{6C727CEA-1FD9-4ECE-8ED6-0F65D3F612F9}" type="pres">
      <dgm:prSet presAssocID="{6E6B0E57-872B-4F79-AD64-5BBE696C1A91}" presName="compNode" presStyleCnt="0"/>
      <dgm:spPr/>
    </dgm:pt>
    <dgm:pt modelId="{8E53B269-98A9-44CF-9491-2C9DE1BD9142}" type="pres">
      <dgm:prSet presAssocID="{6E6B0E57-872B-4F79-AD64-5BBE696C1A91}" presName="bgRect" presStyleLbl="bgShp" presStyleIdx="1" presStyleCnt="5"/>
      <dgm:spPr/>
    </dgm:pt>
    <dgm:pt modelId="{6E4D0851-BB2D-44B9-82F3-2B3F94F2E6B9}" type="pres">
      <dgm:prSet presAssocID="{6E6B0E57-872B-4F79-AD64-5BBE696C1A91}"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yncing Cloud"/>
        </a:ext>
      </dgm:extLst>
    </dgm:pt>
    <dgm:pt modelId="{E8AAAFD0-86C5-4D09-B6CA-37CF447C5100}" type="pres">
      <dgm:prSet presAssocID="{6E6B0E57-872B-4F79-AD64-5BBE696C1A91}" presName="spaceRect" presStyleCnt="0"/>
      <dgm:spPr/>
    </dgm:pt>
    <dgm:pt modelId="{276B97B3-5E51-4335-AA8C-32A6BE8DBEAA}" type="pres">
      <dgm:prSet presAssocID="{6E6B0E57-872B-4F79-AD64-5BBE696C1A91}" presName="parTx" presStyleLbl="revTx" presStyleIdx="1" presStyleCnt="5">
        <dgm:presLayoutVars>
          <dgm:chMax val="0"/>
          <dgm:chPref val="0"/>
        </dgm:presLayoutVars>
      </dgm:prSet>
      <dgm:spPr/>
    </dgm:pt>
    <dgm:pt modelId="{EE821CFD-972C-47F7-A242-BB604C50372E}" type="pres">
      <dgm:prSet presAssocID="{A6A271B1-5FD1-4C79-B2DA-3C64EA926115}" presName="sibTrans" presStyleCnt="0"/>
      <dgm:spPr/>
    </dgm:pt>
    <dgm:pt modelId="{B5CDE686-A855-4A99-B19D-835B3F8157B2}" type="pres">
      <dgm:prSet presAssocID="{6B67F516-B0A6-4420-9EC9-DF4FF0D0C6C8}" presName="compNode" presStyleCnt="0"/>
      <dgm:spPr/>
    </dgm:pt>
    <dgm:pt modelId="{68EDF36E-CA38-4854-A309-F3BE5209F10F}" type="pres">
      <dgm:prSet presAssocID="{6B67F516-B0A6-4420-9EC9-DF4FF0D0C6C8}" presName="bgRect" presStyleLbl="bgShp" presStyleIdx="2" presStyleCnt="5"/>
      <dgm:spPr/>
    </dgm:pt>
    <dgm:pt modelId="{22675692-B9D0-45B4-9676-490715F6A62A}" type="pres">
      <dgm:prSet presAssocID="{6B67F516-B0A6-4420-9EC9-DF4FF0D0C6C8}"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ervidor"/>
        </a:ext>
      </dgm:extLst>
    </dgm:pt>
    <dgm:pt modelId="{D1E7B113-02A9-43D3-906F-9B0E79DE2A08}" type="pres">
      <dgm:prSet presAssocID="{6B67F516-B0A6-4420-9EC9-DF4FF0D0C6C8}" presName="spaceRect" presStyleCnt="0"/>
      <dgm:spPr/>
    </dgm:pt>
    <dgm:pt modelId="{2788DE8A-56F5-43D4-B611-60983D58D3F2}" type="pres">
      <dgm:prSet presAssocID="{6B67F516-B0A6-4420-9EC9-DF4FF0D0C6C8}" presName="parTx" presStyleLbl="revTx" presStyleIdx="2" presStyleCnt="5">
        <dgm:presLayoutVars>
          <dgm:chMax val="0"/>
          <dgm:chPref val="0"/>
        </dgm:presLayoutVars>
      </dgm:prSet>
      <dgm:spPr/>
    </dgm:pt>
    <dgm:pt modelId="{BF7B6266-AE81-4A90-9DE9-BE311B2392B6}" type="pres">
      <dgm:prSet presAssocID="{F81F57B2-2A8F-4546-A3C5-1ACB3E91A1B6}" presName="sibTrans" presStyleCnt="0"/>
      <dgm:spPr/>
    </dgm:pt>
    <dgm:pt modelId="{F0CE909C-0BB0-44F6-B170-F6B4E7AC06A7}" type="pres">
      <dgm:prSet presAssocID="{009FC352-4714-4F92-B14A-DA17A41D0A0B}" presName="compNode" presStyleCnt="0"/>
      <dgm:spPr/>
    </dgm:pt>
    <dgm:pt modelId="{200D1464-A7E6-4000-873B-F3E0823ED4FB}" type="pres">
      <dgm:prSet presAssocID="{009FC352-4714-4F92-B14A-DA17A41D0A0B}" presName="bgRect" presStyleLbl="bgShp" presStyleIdx="3" presStyleCnt="5"/>
      <dgm:spPr/>
    </dgm:pt>
    <dgm:pt modelId="{0A0B1B6E-BCC9-4CBA-A27F-3AB8D0C406ED}" type="pres">
      <dgm:prSet presAssocID="{009FC352-4714-4F92-B14A-DA17A41D0A0B}"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elevisión"/>
        </a:ext>
      </dgm:extLst>
    </dgm:pt>
    <dgm:pt modelId="{480530B5-CD48-4341-AAC0-1488ED51EDE5}" type="pres">
      <dgm:prSet presAssocID="{009FC352-4714-4F92-B14A-DA17A41D0A0B}" presName="spaceRect" presStyleCnt="0"/>
      <dgm:spPr/>
    </dgm:pt>
    <dgm:pt modelId="{24F63E44-C3D1-4EB9-A300-87D70C389008}" type="pres">
      <dgm:prSet presAssocID="{009FC352-4714-4F92-B14A-DA17A41D0A0B}" presName="parTx" presStyleLbl="revTx" presStyleIdx="3" presStyleCnt="5">
        <dgm:presLayoutVars>
          <dgm:chMax val="0"/>
          <dgm:chPref val="0"/>
        </dgm:presLayoutVars>
      </dgm:prSet>
      <dgm:spPr/>
    </dgm:pt>
    <dgm:pt modelId="{E6926EC7-7D58-4B65-B196-908E0813C805}" type="pres">
      <dgm:prSet presAssocID="{C8B61532-90E9-4649-BC0D-345DB86B4E08}" presName="sibTrans" presStyleCnt="0"/>
      <dgm:spPr/>
    </dgm:pt>
    <dgm:pt modelId="{FEC7DAE4-69CA-45DC-BAAB-88A51F861526}" type="pres">
      <dgm:prSet presAssocID="{3254F779-BD78-49FF-81B5-B3FE95442E00}" presName="compNode" presStyleCnt="0"/>
      <dgm:spPr/>
    </dgm:pt>
    <dgm:pt modelId="{6970BF22-98FC-4D4F-90F7-30BF867D6FFA}" type="pres">
      <dgm:prSet presAssocID="{3254F779-BD78-49FF-81B5-B3FE95442E00}" presName="bgRect" presStyleLbl="bgShp" presStyleIdx="4" presStyleCnt="5"/>
      <dgm:spPr/>
    </dgm:pt>
    <dgm:pt modelId="{D4A9F18B-6D6E-45FE-B4BE-64AB0767A3A5}" type="pres">
      <dgm:prSet presAssocID="{3254F779-BD78-49FF-81B5-B3FE95442E00}"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Head with Gears"/>
        </a:ext>
      </dgm:extLst>
    </dgm:pt>
    <dgm:pt modelId="{D608F564-86CE-4C46-8D8A-461240591674}" type="pres">
      <dgm:prSet presAssocID="{3254F779-BD78-49FF-81B5-B3FE95442E00}" presName="spaceRect" presStyleCnt="0"/>
      <dgm:spPr/>
    </dgm:pt>
    <dgm:pt modelId="{263A293F-9CCD-4089-939E-F61D74B10DBD}" type="pres">
      <dgm:prSet presAssocID="{3254F779-BD78-49FF-81B5-B3FE95442E00}" presName="parTx" presStyleLbl="revTx" presStyleIdx="4" presStyleCnt="5">
        <dgm:presLayoutVars>
          <dgm:chMax val="0"/>
          <dgm:chPref val="0"/>
        </dgm:presLayoutVars>
      </dgm:prSet>
      <dgm:spPr/>
    </dgm:pt>
  </dgm:ptLst>
  <dgm:cxnLst>
    <dgm:cxn modelId="{E379DB16-40EA-4358-911A-55C10E19A8D5}" type="presOf" srcId="{6E6B0E57-872B-4F79-AD64-5BBE696C1A91}" destId="{276B97B3-5E51-4335-AA8C-32A6BE8DBEAA}" srcOrd="0" destOrd="0" presId="urn:microsoft.com/office/officeart/2018/2/layout/IconVerticalSolidList"/>
    <dgm:cxn modelId="{A56F2024-B79A-4472-8EEF-73273571178B}" type="presOf" srcId="{3254F779-BD78-49FF-81B5-B3FE95442E00}" destId="{263A293F-9CCD-4089-939E-F61D74B10DBD}" srcOrd="0" destOrd="0" presId="urn:microsoft.com/office/officeart/2018/2/layout/IconVerticalSolidList"/>
    <dgm:cxn modelId="{0A55642C-476D-4164-BC51-07AEC445C460}" type="presOf" srcId="{6B67F516-B0A6-4420-9EC9-DF4FF0D0C6C8}" destId="{2788DE8A-56F5-43D4-B611-60983D58D3F2}" srcOrd="0" destOrd="0" presId="urn:microsoft.com/office/officeart/2018/2/layout/IconVerticalSolidList"/>
    <dgm:cxn modelId="{52EF6A44-929D-48E0-B906-839DC4EA9177}" srcId="{586D1AAE-23B2-418C-942E-9E332C095EEE}" destId="{6E6B0E57-872B-4F79-AD64-5BBE696C1A91}" srcOrd="1" destOrd="0" parTransId="{CB5485D5-9F4B-42B3-88E1-10059F6ECD65}" sibTransId="{A6A271B1-5FD1-4C79-B2DA-3C64EA926115}"/>
    <dgm:cxn modelId="{A9E4AA77-1011-4890-9823-CE619CC24123}" type="presOf" srcId="{586D1AAE-23B2-418C-942E-9E332C095EEE}" destId="{E72F91C3-5707-4B74-BDE3-80A4CF4B8053}" srcOrd="0" destOrd="0" presId="urn:microsoft.com/office/officeart/2018/2/layout/IconVerticalSolidList"/>
    <dgm:cxn modelId="{9BF2737D-0881-4051-8049-DE29C012BC72}" srcId="{586D1AAE-23B2-418C-942E-9E332C095EEE}" destId="{009FC352-4714-4F92-B14A-DA17A41D0A0B}" srcOrd="3" destOrd="0" parTransId="{C97B730A-BFB8-4294-838F-9B83CA4C51AB}" sibTransId="{C8B61532-90E9-4649-BC0D-345DB86B4E08}"/>
    <dgm:cxn modelId="{DDFFE87F-007E-45C3-A8B1-19B054822465}" srcId="{586D1AAE-23B2-418C-942E-9E332C095EEE}" destId="{E95CE50D-49D9-45BB-A02D-D4192F060064}" srcOrd="0" destOrd="0" parTransId="{4C1B4592-D9AE-4DE9-95F4-33CBD462A7BB}" sibTransId="{AFADFBB6-F8A6-49DE-9FDC-CFC84E0DDBE0}"/>
    <dgm:cxn modelId="{48D81495-506D-4DC9-AFF2-103F227054F2}" srcId="{586D1AAE-23B2-418C-942E-9E332C095EEE}" destId="{6B67F516-B0A6-4420-9EC9-DF4FF0D0C6C8}" srcOrd="2" destOrd="0" parTransId="{3246963C-E7BD-4055-853A-EDDF9F1C57B8}" sibTransId="{F81F57B2-2A8F-4546-A3C5-1ACB3E91A1B6}"/>
    <dgm:cxn modelId="{C59C10BB-6E7C-449B-8A96-11D35E166482}" srcId="{586D1AAE-23B2-418C-942E-9E332C095EEE}" destId="{3254F779-BD78-49FF-81B5-B3FE95442E00}" srcOrd="4" destOrd="0" parTransId="{BA893809-8E2D-4F38-A1FB-947B818C3DEE}" sibTransId="{E6808993-F9DC-4CE2-BA7F-457160AB5588}"/>
    <dgm:cxn modelId="{97CED0EA-10B5-4CA1-806C-9CAE74CC27F5}" type="presOf" srcId="{E95CE50D-49D9-45BB-A02D-D4192F060064}" destId="{95E6E17D-958B-4021-BC3B-B80678C11DF9}" srcOrd="0" destOrd="0" presId="urn:microsoft.com/office/officeart/2018/2/layout/IconVerticalSolidList"/>
    <dgm:cxn modelId="{273FC7FE-99B0-4301-85ED-3AF1075BB5A2}" type="presOf" srcId="{009FC352-4714-4F92-B14A-DA17A41D0A0B}" destId="{24F63E44-C3D1-4EB9-A300-87D70C389008}" srcOrd="0" destOrd="0" presId="urn:microsoft.com/office/officeart/2018/2/layout/IconVerticalSolidList"/>
    <dgm:cxn modelId="{FE432648-7310-4179-91AF-D3F6130A65A3}" type="presParOf" srcId="{E72F91C3-5707-4B74-BDE3-80A4CF4B8053}" destId="{DF4FCC2A-9DB2-466C-BFAF-7AF07251AAA1}" srcOrd="0" destOrd="0" presId="urn:microsoft.com/office/officeart/2018/2/layout/IconVerticalSolidList"/>
    <dgm:cxn modelId="{267742EF-9980-44BE-BFF7-562ECF824FD1}" type="presParOf" srcId="{DF4FCC2A-9DB2-466C-BFAF-7AF07251AAA1}" destId="{D96EBD53-0EC7-4453-AE33-0A42F5BE1256}" srcOrd="0" destOrd="0" presId="urn:microsoft.com/office/officeart/2018/2/layout/IconVerticalSolidList"/>
    <dgm:cxn modelId="{1E000AC9-3345-4973-B11F-B00A7F4C738C}" type="presParOf" srcId="{DF4FCC2A-9DB2-466C-BFAF-7AF07251AAA1}" destId="{D8E7E600-135A-4720-8BD9-B44F1FD4FCA0}" srcOrd="1" destOrd="0" presId="urn:microsoft.com/office/officeart/2018/2/layout/IconVerticalSolidList"/>
    <dgm:cxn modelId="{A222C39E-281B-4441-AF40-4B5308AE6D3A}" type="presParOf" srcId="{DF4FCC2A-9DB2-466C-BFAF-7AF07251AAA1}" destId="{D62038AF-7D5D-4F75-A1FD-022946C308CC}" srcOrd="2" destOrd="0" presId="urn:microsoft.com/office/officeart/2018/2/layout/IconVerticalSolidList"/>
    <dgm:cxn modelId="{8AA04E3B-2F49-4DC5-83A3-20893CF70FB0}" type="presParOf" srcId="{DF4FCC2A-9DB2-466C-BFAF-7AF07251AAA1}" destId="{95E6E17D-958B-4021-BC3B-B80678C11DF9}" srcOrd="3" destOrd="0" presId="urn:microsoft.com/office/officeart/2018/2/layout/IconVerticalSolidList"/>
    <dgm:cxn modelId="{A5B28CD0-AA00-4321-B4C3-1F89378B4DCD}" type="presParOf" srcId="{E72F91C3-5707-4B74-BDE3-80A4CF4B8053}" destId="{D5C74266-17A2-4471-A2AF-47BC257FAA2B}" srcOrd="1" destOrd="0" presId="urn:microsoft.com/office/officeart/2018/2/layout/IconVerticalSolidList"/>
    <dgm:cxn modelId="{3B345403-BE17-488F-84E5-E44FF572F184}" type="presParOf" srcId="{E72F91C3-5707-4B74-BDE3-80A4CF4B8053}" destId="{6C727CEA-1FD9-4ECE-8ED6-0F65D3F612F9}" srcOrd="2" destOrd="0" presId="urn:microsoft.com/office/officeart/2018/2/layout/IconVerticalSolidList"/>
    <dgm:cxn modelId="{861E1BA3-E2F4-4381-8D49-8100335D8556}" type="presParOf" srcId="{6C727CEA-1FD9-4ECE-8ED6-0F65D3F612F9}" destId="{8E53B269-98A9-44CF-9491-2C9DE1BD9142}" srcOrd="0" destOrd="0" presId="urn:microsoft.com/office/officeart/2018/2/layout/IconVerticalSolidList"/>
    <dgm:cxn modelId="{0076A244-FBE1-4718-BDE5-06CC4B6ABCBE}" type="presParOf" srcId="{6C727CEA-1FD9-4ECE-8ED6-0F65D3F612F9}" destId="{6E4D0851-BB2D-44B9-82F3-2B3F94F2E6B9}" srcOrd="1" destOrd="0" presId="urn:microsoft.com/office/officeart/2018/2/layout/IconVerticalSolidList"/>
    <dgm:cxn modelId="{D71305CE-4B29-4D53-853B-DC2B4F7E75E0}" type="presParOf" srcId="{6C727CEA-1FD9-4ECE-8ED6-0F65D3F612F9}" destId="{E8AAAFD0-86C5-4D09-B6CA-37CF447C5100}" srcOrd="2" destOrd="0" presId="urn:microsoft.com/office/officeart/2018/2/layout/IconVerticalSolidList"/>
    <dgm:cxn modelId="{564DE02C-FCED-4E6A-92F5-A99774E5A759}" type="presParOf" srcId="{6C727CEA-1FD9-4ECE-8ED6-0F65D3F612F9}" destId="{276B97B3-5E51-4335-AA8C-32A6BE8DBEAA}" srcOrd="3" destOrd="0" presId="urn:microsoft.com/office/officeart/2018/2/layout/IconVerticalSolidList"/>
    <dgm:cxn modelId="{AF5B1BDA-39E9-416B-9F7A-D2EB1C2ACD06}" type="presParOf" srcId="{E72F91C3-5707-4B74-BDE3-80A4CF4B8053}" destId="{EE821CFD-972C-47F7-A242-BB604C50372E}" srcOrd="3" destOrd="0" presId="urn:microsoft.com/office/officeart/2018/2/layout/IconVerticalSolidList"/>
    <dgm:cxn modelId="{0E8AA10A-6D83-40DF-8E23-CFF0123EBFCF}" type="presParOf" srcId="{E72F91C3-5707-4B74-BDE3-80A4CF4B8053}" destId="{B5CDE686-A855-4A99-B19D-835B3F8157B2}" srcOrd="4" destOrd="0" presId="urn:microsoft.com/office/officeart/2018/2/layout/IconVerticalSolidList"/>
    <dgm:cxn modelId="{A2304152-3BC0-437F-A47D-41A43BF12B6C}" type="presParOf" srcId="{B5CDE686-A855-4A99-B19D-835B3F8157B2}" destId="{68EDF36E-CA38-4854-A309-F3BE5209F10F}" srcOrd="0" destOrd="0" presId="urn:microsoft.com/office/officeart/2018/2/layout/IconVerticalSolidList"/>
    <dgm:cxn modelId="{F79C3042-F810-4F1B-A623-26F8DFEF0E5B}" type="presParOf" srcId="{B5CDE686-A855-4A99-B19D-835B3F8157B2}" destId="{22675692-B9D0-45B4-9676-490715F6A62A}" srcOrd="1" destOrd="0" presId="urn:microsoft.com/office/officeart/2018/2/layout/IconVerticalSolidList"/>
    <dgm:cxn modelId="{C5D20C8B-1CDC-4218-9EB5-D5E1D1062998}" type="presParOf" srcId="{B5CDE686-A855-4A99-B19D-835B3F8157B2}" destId="{D1E7B113-02A9-43D3-906F-9B0E79DE2A08}" srcOrd="2" destOrd="0" presId="urn:microsoft.com/office/officeart/2018/2/layout/IconVerticalSolidList"/>
    <dgm:cxn modelId="{514B698F-3105-494B-87ED-18659B841874}" type="presParOf" srcId="{B5CDE686-A855-4A99-B19D-835B3F8157B2}" destId="{2788DE8A-56F5-43D4-B611-60983D58D3F2}" srcOrd="3" destOrd="0" presId="urn:microsoft.com/office/officeart/2018/2/layout/IconVerticalSolidList"/>
    <dgm:cxn modelId="{7DA6BECF-EA39-47FA-AD88-96478471EA72}" type="presParOf" srcId="{E72F91C3-5707-4B74-BDE3-80A4CF4B8053}" destId="{BF7B6266-AE81-4A90-9DE9-BE311B2392B6}" srcOrd="5" destOrd="0" presId="urn:microsoft.com/office/officeart/2018/2/layout/IconVerticalSolidList"/>
    <dgm:cxn modelId="{018430FC-8564-42B7-9E49-6C269630726F}" type="presParOf" srcId="{E72F91C3-5707-4B74-BDE3-80A4CF4B8053}" destId="{F0CE909C-0BB0-44F6-B170-F6B4E7AC06A7}" srcOrd="6" destOrd="0" presId="urn:microsoft.com/office/officeart/2018/2/layout/IconVerticalSolidList"/>
    <dgm:cxn modelId="{A8DFCBAC-57B2-431B-80BC-0AF9ED52938F}" type="presParOf" srcId="{F0CE909C-0BB0-44F6-B170-F6B4E7AC06A7}" destId="{200D1464-A7E6-4000-873B-F3E0823ED4FB}" srcOrd="0" destOrd="0" presId="urn:microsoft.com/office/officeart/2018/2/layout/IconVerticalSolidList"/>
    <dgm:cxn modelId="{8CD7B407-5EC1-4956-84A4-95A976A075BB}" type="presParOf" srcId="{F0CE909C-0BB0-44F6-B170-F6B4E7AC06A7}" destId="{0A0B1B6E-BCC9-4CBA-A27F-3AB8D0C406ED}" srcOrd="1" destOrd="0" presId="urn:microsoft.com/office/officeart/2018/2/layout/IconVerticalSolidList"/>
    <dgm:cxn modelId="{110A9F71-57A2-4B23-A9F5-91182ABDC64C}" type="presParOf" srcId="{F0CE909C-0BB0-44F6-B170-F6B4E7AC06A7}" destId="{480530B5-CD48-4341-AAC0-1488ED51EDE5}" srcOrd="2" destOrd="0" presId="urn:microsoft.com/office/officeart/2018/2/layout/IconVerticalSolidList"/>
    <dgm:cxn modelId="{7FD6099B-EC63-4EB5-93E2-3A6114A7C3DD}" type="presParOf" srcId="{F0CE909C-0BB0-44F6-B170-F6B4E7AC06A7}" destId="{24F63E44-C3D1-4EB9-A300-87D70C389008}" srcOrd="3" destOrd="0" presId="urn:microsoft.com/office/officeart/2018/2/layout/IconVerticalSolidList"/>
    <dgm:cxn modelId="{4FD411B3-8840-497B-A90F-22B5AAE3FA53}" type="presParOf" srcId="{E72F91C3-5707-4B74-BDE3-80A4CF4B8053}" destId="{E6926EC7-7D58-4B65-B196-908E0813C805}" srcOrd="7" destOrd="0" presId="urn:microsoft.com/office/officeart/2018/2/layout/IconVerticalSolidList"/>
    <dgm:cxn modelId="{73B269DC-A64E-4130-89BF-E0897B9D52A7}" type="presParOf" srcId="{E72F91C3-5707-4B74-BDE3-80A4CF4B8053}" destId="{FEC7DAE4-69CA-45DC-BAAB-88A51F861526}" srcOrd="8" destOrd="0" presId="urn:microsoft.com/office/officeart/2018/2/layout/IconVerticalSolidList"/>
    <dgm:cxn modelId="{73043E99-2DC6-4270-9BC7-14790E8E86E2}" type="presParOf" srcId="{FEC7DAE4-69CA-45DC-BAAB-88A51F861526}" destId="{6970BF22-98FC-4D4F-90F7-30BF867D6FFA}" srcOrd="0" destOrd="0" presId="urn:microsoft.com/office/officeart/2018/2/layout/IconVerticalSolidList"/>
    <dgm:cxn modelId="{4C8FB7D1-F945-439D-A6E9-A709F1E0D574}" type="presParOf" srcId="{FEC7DAE4-69CA-45DC-BAAB-88A51F861526}" destId="{D4A9F18B-6D6E-45FE-B4BE-64AB0767A3A5}" srcOrd="1" destOrd="0" presId="urn:microsoft.com/office/officeart/2018/2/layout/IconVerticalSolidList"/>
    <dgm:cxn modelId="{335E65AD-BC99-40B3-B5E4-F15CFD1128FA}" type="presParOf" srcId="{FEC7DAE4-69CA-45DC-BAAB-88A51F861526}" destId="{D608F564-86CE-4C46-8D8A-461240591674}" srcOrd="2" destOrd="0" presId="urn:microsoft.com/office/officeart/2018/2/layout/IconVerticalSolidList"/>
    <dgm:cxn modelId="{4B4460E7-9092-47A9-8A8C-55AEFEE6D4B6}" type="presParOf" srcId="{FEC7DAE4-69CA-45DC-BAAB-88A51F861526}" destId="{263A293F-9CCD-4089-939E-F61D74B10DB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CB49EB-1478-474C-B26C-53532075B1F8}">
      <dsp:nvSpPr>
        <dsp:cNvPr id="0" name=""/>
        <dsp:cNvSpPr/>
      </dsp:nvSpPr>
      <dsp:spPr>
        <a:xfrm>
          <a:off x="0" y="4890"/>
          <a:ext cx="6195553" cy="110370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19E7D5-CC5A-4CDD-8CEB-31379BCB5843}">
      <dsp:nvSpPr>
        <dsp:cNvPr id="0" name=""/>
        <dsp:cNvSpPr/>
      </dsp:nvSpPr>
      <dsp:spPr>
        <a:xfrm>
          <a:off x="333870" y="253223"/>
          <a:ext cx="607629" cy="60703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D94107E-1F6F-47F0-ACAE-25E908044261}">
      <dsp:nvSpPr>
        <dsp:cNvPr id="0" name=""/>
        <dsp:cNvSpPr/>
      </dsp:nvSpPr>
      <dsp:spPr>
        <a:xfrm>
          <a:off x="1275370" y="4890"/>
          <a:ext cx="4900541" cy="11381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459" tIns="120459" rIns="120459" bIns="120459" numCol="1" spcCol="1270" anchor="ctr" anchorCtr="0">
          <a:noAutofit/>
        </a:bodyPr>
        <a:lstStyle/>
        <a:p>
          <a:pPr marL="0" lvl="0" indent="0" algn="l" defTabSz="622300">
            <a:lnSpc>
              <a:spcPct val="100000"/>
            </a:lnSpc>
            <a:spcBef>
              <a:spcPct val="0"/>
            </a:spcBef>
            <a:spcAft>
              <a:spcPct val="35000"/>
            </a:spcAft>
            <a:buNone/>
          </a:pPr>
          <a:r>
            <a:rPr lang="es-MX" sz="1400" kern="1200" baseline="0"/>
            <a:t>Realizar un análisis avanzado de datos que proporcione </a:t>
          </a:r>
          <a:r>
            <a:rPr lang="es-MX" sz="1400" kern="1200" baseline="0" err="1"/>
            <a:t>insights</a:t>
          </a:r>
          <a:r>
            <a:rPr lang="es-MX" sz="1400" kern="1200" baseline="0"/>
            <a:t> significativos para respaldar la decisión de nuestro cliente en la introducción de una flota de taxis sostenibles en la ciudad de Nueva York.</a:t>
          </a:r>
          <a:endParaRPr lang="en-US" sz="1400" kern="1200"/>
        </a:p>
      </dsp:txBody>
      <dsp:txXfrm>
        <a:off x="1275370" y="4890"/>
        <a:ext cx="4900541" cy="1138193"/>
      </dsp:txXfrm>
    </dsp:sp>
    <dsp:sp modelId="{BA9DFFBF-A6B7-4CD2-BF6D-32D048AEBC4E}">
      <dsp:nvSpPr>
        <dsp:cNvPr id="0" name=""/>
        <dsp:cNvSpPr/>
      </dsp:nvSpPr>
      <dsp:spPr>
        <a:xfrm>
          <a:off x="0" y="1427632"/>
          <a:ext cx="6195553" cy="110370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7EB770-786B-4AB8-8BB7-69306F852212}">
      <dsp:nvSpPr>
        <dsp:cNvPr id="0" name=""/>
        <dsp:cNvSpPr/>
      </dsp:nvSpPr>
      <dsp:spPr>
        <a:xfrm>
          <a:off x="333870" y="1675965"/>
          <a:ext cx="607629" cy="60703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528E2A9-99CD-4903-A535-F70F90566A4A}">
      <dsp:nvSpPr>
        <dsp:cNvPr id="0" name=""/>
        <dsp:cNvSpPr/>
      </dsp:nvSpPr>
      <dsp:spPr>
        <a:xfrm>
          <a:off x="1275370" y="1427632"/>
          <a:ext cx="4900541" cy="11381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459" tIns="120459" rIns="120459" bIns="120459" numCol="1" spcCol="1270" anchor="ctr" anchorCtr="0">
          <a:noAutofit/>
        </a:bodyPr>
        <a:lstStyle/>
        <a:p>
          <a:pPr marL="0" lvl="0" indent="0" algn="l" defTabSz="622300">
            <a:lnSpc>
              <a:spcPct val="100000"/>
            </a:lnSpc>
            <a:spcBef>
              <a:spcPct val="0"/>
            </a:spcBef>
            <a:spcAft>
              <a:spcPct val="35000"/>
            </a:spcAft>
            <a:buNone/>
          </a:pPr>
          <a:r>
            <a:rPr lang="es-MX" sz="1400" kern="1200" baseline="0"/>
            <a:t>Desarrollar un </a:t>
          </a:r>
          <a:r>
            <a:rPr lang="es-MX" sz="1400" kern="1200" baseline="0" err="1"/>
            <a:t>Dashboard</a:t>
          </a:r>
          <a:r>
            <a:rPr lang="es-MX" sz="1400" kern="1200" baseline="0"/>
            <a:t> interactivo para el seguimiento de la implementación del proyecto a través de los </a:t>
          </a:r>
          <a:r>
            <a:rPr lang="es-MX" sz="1400" kern="1200" baseline="0" err="1"/>
            <a:t>KPI's</a:t>
          </a:r>
          <a:r>
            <a:rPr lang="es-MX" sz="1400" kern="1200" baseline="0"/>
            <a:t> definidos.</a:t>
          </a:r>
          <a:endParaRPr lang="en-US" sz="1400" kern="1200"/>
        </a:p>
      </dsp:txBody>
      <dsp:txXfrm>
        <a:off x="1275370" y="1427632"/>
        <a:ext cx="4900541" cy="1138193"/>
      </dsp:txXfrm>
    </dsp:sp>
    <dsp:sp modelId="{F48DE232-C8D2-43D1-B9F1-303A3A369070}">
      <dsp:nvSpPr>
        <dsp:cNvPr id="0" name=""/>
        <dsp:cNvSpPr/>
      </dsp:nvSpPr>
      <dsp:spPr>
        <a:xfrm>
          <a:off x="0" y="2850374"/>
          <a:ext cx="6195553" cy="110370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6BD2143-3CEF-4F86-8F64-01E9E183DB64}">
      <dsp:nvSpPr>
        <dsp:cNvPr id="0" name=""/>
        <dsp:cNvSpPr/>
      </dsp:nvSpPr>
      <dsp:spPr>
        <a:xfrm>
          <a:off x="333870" y="3098707"/>
          <a:ext cx="607629" cy="60703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2B6B7A3-4B0F-4E42-9F36-F246B0593423}">
      <dsp:nvSpPr>
        <dsp:cNvPr id="0" name=""/>
        <dsp:cNvSpPr/>
      </dsp:nvSpPr>
      <dsp:spPr>
        <a:xfrm>
          <a:off x="1275370" y="2850374"/>
          <a:ext cx="4900541" cy="11381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459" tIns="120459" rIns="120459" bIns="120459" numCol="1" spcCol="1270" anchor="ctr" anchorCtr="0">
          <a:noAutofit/>
        </a:bodyPr>
        <a:lstStyle/>
        <a:p>
          <a:pPr marL="0" lvl="0" indent="0" algn="l" defTabSz="622300">
            <a:lnSpc>
              <a:spcPct val="100000"/>
            </a:lnSpc>
            <a:spcBef>
              <a:spcPct val="0"/>
            </a:spcBef>
            <a:spcAft>
              <a:spcPct val="35000"/>
            </a:spcAft>
            <a:buNone/>
          </a:pPr>
          <a:r>
            <a:rPr lang="es-MX" sz="1400" kern="1200" baseline="0"/>
            <a:t>Desarrollo de un modelo de machine </a:t>
          </a:r>
          <a:r>
            <a:rPr lang="es-MX" sz="1400" kern="1200" baseline="0" err="1"/>
            <a:t>learning</a:t>
          </a:r>
          <a:r>
            <a:rPr lang="es-MX" sz="1400" kern="1200" baseline="0"/>
            <a:t> que prediga la demanda de pasajeros en el corto plazo y/o en tiempo real</a:t>
          </a:r>
          <a:endParaRPr lang="en-US" sz="1400" kern="1200"/>
        </a:p>
      </dsp:txBody>
      <dsp:txXfrm>
        <a:off x="1275370" y="2850374"/>
        <a:ext cx="4900541" cy="1138193"/>
      </dsp:txXfrm>
    </dsp:sp>
    <dsp:sp modelId="{75BA84E0-7C05-4075-B2A5-65A639C1BC11}">
      <dsp:nvSpPr>
        <dsp:cNvPr id="0" name=""/>
        <dsp:cNvSpPr/>
      </dsp:nvSpPr>
      <dsp:spPr>
        <a:xfrm>
          <a:off x="0" y="4273116"/>
          <a:ext cx="6195553" cy="1103702"/>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23E7821-05A2-41A6-9DAE-82FE8D872291}">
      <dsp:nvSpPr>
        <dsp:cNvPr id="0" name=""/>
        <dsp:cNvSpPr/>
      </dsp:nvSpPr>
      <dsp:spPr>
        <a:xfrm>
          <a:off x="334196" y="4521449"/>
          <a:ext cx="607629" cy="607036"/>
        </a:xfrm>
        <a:prstGeom prst="rect">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A0DF33-B114-4306-AC04-D8C1413CB4C1}">
      <dsp:nvSpPr>
        <dsp:cNvPr id="0" name=""/>
        <dsp:cNvSpPr/>
      </dsp:nvSpPr>
      <dsp:spPr>
        <a:xfrm>
          <a:off x="1276022" y="4273116"/>
          <a:ext cx="4879654" cy="11381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459" tIns="120459" rIns="120459" bIns="120459" numCol="1" spcCol="1270" anchor="ctr" anchorCtr="0">
          <a:noAutofit/>
        </a:bodyPr>
        <a:lstStyle/>
        <a:p>
          <a:pPr marL="0" lvl="0" indent="0" algn="l" defTabSz="622300">
            <a:lnSpc>
              <a:spcPct val="100000"/>
            </a:lnSpc>
            <a:spcBef>
              <a:spcPct val="0"/>
            </a:spcBef>
            <a:spcAft>
              <a:spcPct val="35000"/>
            </a:spcAft>
            <a:buNone/>
          </a:pPr>
          <a:r>
            <a:rPr lang="en-US" sz="1400" kern="1200" err="1">
              <a:solidFill>
                <a:schemeClr val="bg1"/>
              </a:solidFill>
            </a:rPr>
            <a:t>Implementación</a:t>
          </a:r>
          <a:r>
            <a:rPr lang="en-US" sz="1400" kern="1200">
              <a:solidFill>
                <a:schemeClr val="bg1"/>
              </a:solidFill>
            </a:rPr>
            <a:t> y </a:t>
          </a:r>
          <a:r>
            <a:rPr lang="en-US" sz="1400" kern="1200" err="1">
              <a:solidFill>
                <a:schemeClr val="bg1"/>
              </a:solidFill>
            </a:rPr>
            <a:t>despliegue</a:t>
          </a:r>
          <a:r>
            <a:rPr lang="en-US" sz="1400" kern="1200">
              <a:solidFill>
                <a:schemeClr val="bg1"/>
              </a:solidFill>
            </a:rPr>
            <a:t> de </a:t>
          </a:r>
          <a:r>
            <a:rPr lang="en-US" sz="1400" kern="1200" err="1">
              <a:solidFill>
                <a:schemeClr val="bg1"/>
              </a:solidFill>
            </a:rPr>
            <a:t>los</a:t>
          </a:r>
          <a:r>
            <a:rPr lang="en-US" sz="1400" kern="1200">
              <a:solidFill>
                <a:schemeClr val="bg1"/>
              </a:solidFill>
            </a:rPr>
            <a:t> </a:t>
          </a:r>
          <a:r>
            <a:rPr lang="en-US" sz="1400" kern="1200" err="1">
              <a:solidFill>
                <a:schemeClr val="bg1"/>
              </a:solidFill>
            </a:rPr>
            <a:t>productos</a:t>
          </a:r>
          <a:r>
            <a:rPr lang="en-US" sz="1400" kern="1200">
              <a:solidFill>
                <a:schemeClr val="bg1"/>
              </a:solidFill>
            </a:rPr>
            <a:t> </a:t>
          </a:r>
          <a:r>
            <a:rPr lang="en-US" sz="1400" kern="1200" err="1">
              <a:solidFill>
                <a:schemeClr val="bg1"/>
              </a:solidFill>
            </a:rPr>
            <a:t>desarrollados</a:t>
          </a:r>
          <a:r>
            <a:rPr lang="en-US" sz="1400" kern="1200">
              <a:solidFill>
                <a:schemeClr val="bg1"/>
              </a:solidFill>
            </a:rPr>
            <a:t> </a:t>
          </a:r>
          <a:r>
            <a:rPr lang="en-US" sz="1400" kern="1200" err="1">
              <a:solidFill>
                <a:schemeClr val="bg1"/>
              </a:solidFill>
            </a:rPr>
            <a:t>en</a:t>
          </a:r>
          <a:r>
            <a:rPr lang="en-US" sz="1400" kern="1200">
              <a:solidFill>
                <a:schemeClr val="bg1"/>
              </a:solidFill>
            </a:rPr>
            <a:t> la </a:t>
          </a:r>
          <a:r>
            <a:rPr lang="en-US" sz="1400" kern="1200" err="1">
              <a:solidFill>
                <a:schemeClr val="bg1"/>
              </a:solidFill>
            </a:rPr>
            <a:t>nube</a:t>
          </a:r>
          <a:r>
            <a:rPr lang="en-US" sz="1400" kern="1200">
              <a:solidFill>
                <a:schemeClr val="bg1"/>
              </a:solidFill>
            </a:rPr>
            <a:t>,</a:t>
          </a:r>
          <a:r>
            <a:rPr lang="en-US" sz="1400" kern="1200">
              <a:solidFill>
                <a:schemeClr val="bg1"/>
              </a:solidFill>
              <a:latin typeface="Rockwell Nova Light"/>
            </a:rPr>
            <a:t> </a:t>
          </a:r>
          <a:r>
            <a:rPr lang="en-US" sz="1400" kern="1200" err="1">
              <a:solidFill>
                <a:schemeClr val="bg1"/>
              </a:solidFill>
              <a:latin typeface="Rockwell Nova Light"/>
            </a:rPr>
            <a:t>estableciendo</a:t>
          </a:r>
          <a:r>
            <a:rPr lang="en-US" sz="1400" kern="1200">
              <a:solidFill>
                <a:schemeClr val="bg1"/>
              </a:solidFill>
            </a:rPr>
            <a:t> un data warehouse para </a:t>
          </a:r>
          <a:r>
            <a:rPr lang="en-US" sz="1400" kern="1200" err="1">
              <a:solidFill>
                <a:schemeClr val="bg1"/>
              </a:solidFill>
            </a:rPr>
            <a:t>almacenar</a:t>
          </a:r>
          <a:r>
            <a:rPr lang="en-US" sz="1400" kern="1200">
              <a:solidFill>
                <a:schemeClr val="bg1"/>
              </a:solidFill>
            </a:rPr>
            <a:t> y </a:t>
          </a:r>
          <a:r>
            <a:rPr lang="en-US" sz="1400" kern="1200" err="1">
              <a:solidFill>
                <a:schemeClr val="bg1"/>
              </a:solidFill>
            </a:rPr>
            <a:t>gestionar</a:t>
          </a:r>
          <a:r>
            <a:rPr lang="en-US" sz="1400" kern="1200">
              <a:solidFill>
                <a:schemeClr val="bg1"/>
              </a:solidFill>
            </a:rPr>
            <a:t> </a:t>
          </a:r>
          <a:r>
            <a:rPr lang="en-US" sz="1400" kern="1200" err="1">
              <a:solidFill>
                <a:schemeClr val="bg1"/>
              </a:solidFill>
            </a:rPr>
            <a:t>eficientemente</a:t>
          </a:r>
          <a:r>
            <a:rPr lang="en-US" sz="1400" kern="1200">
              <a:solidFill>
                <a:schemeClr val="bg1"/>
              </a:solidFill>
            </a:rPr>
            <a:t> </a:t>
          </a:r>
          <a:r>
            <a:rPr lang="en-US" sz="1400" kern="1200" err="1">
              <a:solidFill>
                <a:schemeClr val="bg1"/>
              </a:solidFill>
            </a:rPr>
            <a:t>los</a:t>
          </a:r>
          <a:r>
            <a:rPr lang="en-US" sz="1400" kern="1200">
              <a:solidFill>
                <a:schemeClr val="bg1"/>
              </a:solidFill>
            </a:rPr>
            <a:t> </a:t>
          </a:r>
          <a:r>
            <a:rPr lang="en-US" sz="1400" kern="1200" err="1">
              <a:solidFill>
                <a:schemeClr val="bg1"/>
              </a:solidFill>
            </a:rPr>
            <a:t>datos</a:t>
          </a:r>
          <a:r>
            <a:rPr lang="en-US" sz="1400" kern="1200">
              <a:solidFill>
                <a:schemeClr val="bg1"/>
              </a:solidFill>
              <a:latin typeface="Rockwell Nova Light"/>
            </a:rPr>
            <a:t>.</a:t>
          </a:r>
          <a:endParaRPr lang="en-US" sz="1400" kern="1200">
            <a:solidFill>
              <a:schemeClr val="bg1"/>
            </a:solidFill>
          </a:endParaRPr>
        </a:p>
      </dsp:txBody>
      <dsp:txXfrm>
        <a:off x="1276022" y="4273116"/>
        <a:ext cx="4879654" cy="11381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6EBD53-0EC7-4453-AE33-0A42F5BE1256}">
      <dsp:nvSpPr>
        <dsp:cNvPr id="0" name=""/>
        <dsp:cNvSpPr/>
      </dsp:nvSpPr>
      <dsp:spPr>
        <a:xfrm>
          <a:off x="0" y="0"/>
          <a:ext cx="4821849" cy="61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8E7E600-135A-4720-8BD9-B44F1FD4FCA0}">
      <dsp:nvSpPr>
        <dsp:cNvPr id="0" name=""/>
        <dsp:cNvSpPr/>
      </dsp:nvSpPr>
      <dsp:spPr>
        <a:xfrm>
          <a:off x="185766" y="143592"/>
          <a:ext cx="338087" cy="33775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E6E17D-958B-4021-BC3B-B80678C11DF9}">
      <dsp:nvSpPr>
        <dsp:cNvPr id="0" name=""/>
        <dsp:cNvSpPr/>
      </dsp:nvSpPr>
      <dsp:spPr>
        <a:xfrm>
          <a:off x="709621" y="5419"/>
          <a:ext cx="4059039" cy="710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148" tIns="75148" rIns="75148" bIns="75148" numCol="1" spcCol="1270" anchor="ctr" anchorCtr="0">
          <a:noAutofit/>
        </a:bodyPr>
        <a:lstStyle/>
        <a:p>
          <a:pPr marL="0" lvl="0" indent="0" algn="l" defTabSz="622300">
            <a:lnSpc>
              <a:spcPct val="100000"/>
            </a:lnSpc>
            <a:spcBef>
              <a:spcPct val="0"/>
            </a:spcBef>
            <a:spcAft>
              <a:spcPct val="35000"/>
            </a:spcAft>
            <a:buNone/>
          </a:pPr>
          <a:r>
            <a:rPr lang="en-US" sz="1400" kern="1200"/>
            <a:t>1. </a:t>
          </a:r>
          <a:r>
            <a:rPr lang="en-US" sz="1400" kern="1200" err="1"/>
            <a:t>Recolección</a:t>
          </a:r>
          <a:r>
            <a:rPr lang="en-US" sz="1400" kern="1200"/>
            <a:t> de </a:t>
          </a:r>
          <a:r>
            <a:rPr lang="en-US" sz="1400" kern="1200" err="1"/>
            <a:t>Datos</a:t>
          </a:r>
          <a:r>
            <a:rPr lang="en-US" sz="1400" kern="1200"/>
            <a:t>: Python para </a:t>
          </a:r>
          <a:r>
            <a:rPr lang="en-US" sz="1400" kern="1200" err="1"/>
            <a:t>extracción</a:t>
          </a:r>
          <a:r>
            <a:rPr lang="en-US" sz="1400" kern="1200"/>
            <a:t> de </a:t>
          </a:r>
          <a:r>
            <a:rPr lang="en-US" sz="1400" kern="1200" err="1"/>
            <a:t>datos</a:t>
          </a:r>
          <a:r>
            <a:rPr lang="en-US" sz="1400" kern="1200"/>
            <a:t> de </a:t>
          </a:r>
          <a:r>
            <a:rPr lang="en-US" sz="1400" kern="1200" err="1"/>
            <a:t>archivos</a:t>
          </a:r>
          <a:r>
            <a:rPr lang="en-US" sz="1400" kern="1200"/>
            <a:t> .csv y APIs web.</a:t>
          </a:r>
        </a:p>
      </dsp:txBody>
      <dsp:txXfrm>
        <a:off x="709621" y="5419"/>
        <a:ext cx="4059039" cy="710058"/>
      </dsp:txXfrm>
    </dsp:sp>
    <dsp:sp modelId="{8E53B269-98A9-44CF-9491-2C9DE1BD9142}">
      <dsp:nvSpPr>
        <dsp:cNvPr id="0" name=""/>
        <dsp:cNvSpPr/>
      </dsp:nvSpPr>
      <dsp:spPr>
        <a:xfrm>
          <a:off x="0" y="892992"/>
          <a:ext cx="4821849" cy="61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4D0851-BB2D-44B9-82F3-2B3F94F2E6B9}">
      <dsp:nvSpPr>
        <dsp:cNvPr id="0" name=""/>
        <dsp:cNvSpPr/>
      </dsp:nvSpPr>
      <dsp:spPr>
        <a:xfrm>
          <a:off x="185766" y="1031166"/>
          <a:ext cx="338087" cy="33775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76B97B3-5E51-4335-AA8C-32A6BE8DBEAA}">
      <dsp:nvSpPr>
        <dsp:cNvPr id="0" name=""/>
        <dsp:cNvSpPr/>
      </dsp:nvSpPr>
      <dsp:spPr>
        <a:xfrm>
          <a:off x="709621" y="892992"/>
          <a:ext cx="4059039" cy="710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148" tIns="75148" rIns="75148" bIns="75148" numCol="1" spcCol="1270" anchor="ctr" anchorCtr="0">
          <a:noAutofit/>
        </a:bodyPr>
        <a:lstStyle/>
        <a:p>
          <a:pPr marL="0" lvl="0" indent="0" algn="l" defTabSz="622300">
            <a:lnSpc>
              <a:spcPct val="100000"/>
            </a:lnSpc>
            <a:spcBef>
              <a:spcPct val="0"/>
            </a:spcBef>
            <a:spcAft>
              <a:spcPct val="35000"/>
            </a:spcAft>
            <a:buNone/>
          </a:pPr>
          <a:r>
            <a:rPr lang="en-US" sz="1400" kern="1200"/>
            <a:t>2. Almacenamiento de Datos: Google Cloud Storage para una almacenamiento seguro y escalable.</a:t>
          </a:r>
        </a:p>
      </dsp:txBody>
      <dsp:txXfrm>
        <a:off x="709621" y="892992"/>
        <a:ext cx="4059039" cy="710058"/>
      </dsp:txXfrm>
    </dsp:sp>
    <dsp:sp modelId="{68EDF36E-CA38-4854-A309-F3BE5209F10F}">
      <dsp:nvSpPr>
        <dsp:cNvPr id="0" name=""/>
        <dsp:cNvSpPr/>
      </dsp:nvSpPr>
      <dsp:spPr>
        <a:xfrm>
          <a:off x="0" y="1780566"/>
          <a:ext cx="4821849" cy="61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2675692-B9D0-45B4-9676-490715F6A62A}">
      <dsp:nvSpPr>
        <dsp:cNvPr id="0" name=""/>
        <dsp:cNvSpPr/>
      </dsp:nvSpPr>
      <dsp:spPr>
        <a:xfrm>
          <a:off x="185766" y="1918739"/>
          <a:ext cx="338087" cy="33775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788DE8A-56F5-43D4-B611-60983D58D3F2}">
      <dsp:nvSpPr>
        <dsp:cNvPr id="0" name=""/>
        <dsp:cNvSpPr/>
      </dsp:nvSpPr>
      <dsp:spPr>
        <a:xfrm>
          <a:off x="709621" y="1780566"/>
          <a:ext cx="4059039" cy="710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148" tIns="75148" rIns="75148" bIns="75148" numCol="1" spcCol="1270" anchor="ctr" anchorCtr="0">
          <a:noAutofit/>
        </a:bodyPr>
        <a:lstStyle/>
        <a:p>
          <a:pPr marL="0" lvl="0" indent="0" algn="l" defTabSz="622300">
            <a:lnSpc>
              <a:spcPct val="100000"/>
            </a:lnSpc>
            <a:spcBef>
              <a:spcPct val="0"/>
            </a:spcBef>
            <a:spcAft>
              <a:spcPct val="35000"/>
            </a:spcAft>
            <a:buNone/>
          </a:pPr>
          <a:r>
            <a:rPr lang="en-US" sz="1400" kern="1200"/>
            <a:t>3. Procesamiento de Datos: Funciones Cloud y BigQuery en GCP para procesamiento ETL eficaz.</a:t>
          </a:r>
        </a:p>
      </dsp:txBody>
      <dsp:txXfrm>
        <a:off x="709621" y="1780566"/>
        <a:ext cx="4059039" cy="710058"/>
      </dsp:txXfrm>
    </dsp:sp>
    <dsp:sp modelId="{200D1464-A7E6-4000-873B-F3E0823ED4FB}">
      <dsp:nvSpPr>
        <dsp:cNvPr id="0" name=""/>
        <dsp:cNvSpPr/>
      </dsp:nvSpPr>
      <dsp:spPr>
        <a:xfrm>
          <a:off x="0" y="2668139"/>
          <a:ext cx="4821849" cy="61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A0B1B6E-BCC9-4CBA-A27F-3AB8D0C406ED}">
      <dsp:nvSpPr>
        <dsp:cNvPr id="0" name=""/>
        <dsp:cNvSpPr/>
      </dsp:nvSpPr>
      <dsp:spPr>
        <a:xfrm>
          <a:off x="185766" y="2806313"/>
          <a:ext cx="338087" cy="33775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4F63E44-C3D1-4EB9-A300-87D70C389008}">
      <dsp:nvSpPr>
        <dsp:cNvPr id="0" name=""/>
        <dsp:cNvSpPr/>
      </dsp:nvSpPr>
      <dsp:spPr>
        <a:xfrm>
          <a:off x="709621" y="2668139"/>
          <a:ext cx="4059039" cy="710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148" tIns="75148" rIns="75148" bIns="75148" numCol="1" spcCol="1270" anchor="ctr" anchorCtr="0">
          <a:noAutofit/>
        </a:bodyPr>
        <a:lstStyle/>
        <a:p>
          <a:pPr marL="0" lvl="0" indent="0" algn="l" defTabSz="622300">
            <a:lnSpc>
              <a:spcPct val="100000"/>
            </a:lnSpc>
            <a:spcBef>
              <a:spcPct val="0"/>
            </a:spcBef>
            <a:spcAft>
              <a:spcPct val="35000"/>
            </a:spcAft>
            <a:buNone/>
          </a:pPr>
          <a:r>
            <a:rPr lang="en-US" sz="1400" kern="1200"/>
            <a:t>4. Visualización: Power BI conectado a BigQuery para insights en tiempo real.</a:t>
          </a:r>
        </a:p>
      </dsp:txBody>
      <dsp:txXfrm>
        <a:off x="709621" y="2668139"/>
        <a:ext cx="4059039" cy="710058"/>
      </dsp:txXfrm>
    </dsp:sp>
    <dsp:sp modelId="{6970BF22-98FC-4D4F-90F7-30BF867D6FFA}">
      <dsp:nvSpPr>
        <dsp:cNvPr id="0" name=""/>
        <dsp:cNvSpPr/>
      </dsp:nvSpPr>
      <dsp:spPr>
        <a:xfrm>
          <a:off x="0" y="3555713"/>
          <a:ext cx="4821849" cy="61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4A9F18B-6D6E-45FE-B4BE-64AB0767A3A5}">
      <dsp:nvSpPr>
        <dsp:cNvPr id="0" name=""/>
        <dsp:cNvSpPr/>
      </dsp:nvSpPr>
      <dsp:spPr>
        <a:xfrm>
          <a:off x="185766" y="3693886"/>
          <a:ext cx="338087" cy="33775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63A293F-9CCD-4089-939E-F61D74B10DBD}">
      <dsp:nvSpPr>
        <dsp:cNvPr id="0" name=""/>
        <dsp:cNvSpPr/>
      </dsp:nvSpPr>
      <dsp:spPr>
        <a:xfrm>
          <a:off x="709621" y="3555713"/>
          <a:ext cx="4059039" cy="7100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148" tIns="75148" rIns="75148" bIns="75148" numCol="1" spcCol="1270" anchor="ctr" anchorCtr="0">
          <a:noAutofit/>
        </a:bodyPr>
        <a:lstStyle/>
        <a:p>
          <a:pPr marL="0" lvl="0" indent="0" algn="l" defTabSz="622300">
            <a:lnSpc>
              <a:spcPct val="100000"/>
            </a:lnSpc>
            <a:spcBef>
              <a:spcPct val="0"/>
            </a:spcBef>
            <a:spcAft>
              <a:spcPct val="35000"/>
            </a:spcAft>
            <a:buNone/>
          </a:pPr>
          <a:r>
            <a:rPr lang="en-US" sz="1400" kern="1200"/>
            <a:t>5. </a:t>
          </a:r>
          <a:r>
            <a:rPr lang="en-US" sz="1400" kern="1200" err="1"/>
            <a:t>Modelado</a:t>
          </a:r>
          <a:r>
            <a:rPr lang="en-US" sz="1400" kern="1200"/>
            <a:t> y </a:t>
          </a:r>
          <a:r>
            <a:rPr lang="en-US" sz="1400" kern="1200" err="1"/>
            <a:t>Predicción</a:t>
          </a:r>
          <a:r>
            <a:rPr lang="en-US" sz="1400" kern="1200"/>
            <a:t>: </a:t>
          </a:r>
          <a:r>
            <a:rPr lang="en-US" sz="1400" kern="1200" err="1"/>
            <a:t>Modelos</a:t>
          </a:r>
          <a:r>
            <a:rPr lang="en-US" sz="1400" kern="1200"/>
            <a:t> de Machine Learning </a:t>
          </a:r>
          <a:r>
            <a:rPr lang="en-US" sz="1400" kern="1200" err="1"/>
            <a:t>en</a:t>
          </a:r>
          <a:r>
            <a:rPr lang="en-US" sz="1400" kern="1200"/>
            <a:t> Python y </a:t>
          </a:r>
          <a:r>
            <a:rPr lang="en-US" sz="1400" kern="1200" err="1"/>
            <a:t>visualización</a:t>
          </a:r>
          <a:r>
            <a:rPr lang="en-US" sz="1400" kern="1200"/>
            <a:t> </a:t>
          </a:r>
          <a:r>
            <a:rPr lang="en-US" sz="1400" kern="1200" err="1"/>
            <a:t>interactiva</a:t>
          </a:r>
          <a:r>
            <a:rPr lang="en-US" sz="1400" kern="1200"/>
            <a:t> con </a:t>
          </a:r>
          <a:r>
            <a:rPr lang="en-US" sz="1400" kern="1200" err="1"/>
            <a:t>Streamlit</a:t>
          </a:r>
          <a:r>
            <a:rPr lang="en-US" sz="1400" kern="1200"/>
            <a:t>.</a:t>
          </a:r>
        </a:p>
      </dsp:txBody>
      <dsp:txXfrm>
        <a:off x="709621" y="3555713"/>
        <a:ext cx="4059039" cy="71005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svg>
</file>

<file path=ppt/media/image25.png>
</file>

<file path=ppt/media/image26.svg>
</file>

<file path=ppt/media/image27.png>
</file>

<file path=ppt/media/image28.svg>
</file>

<file path=ppt/media/image29.png>
</file>

<file path=ppt/media/image3.jpeg>
</file>

<file path=ppt/media/image30.svg>
</file>

<file path=ppt/media/image31.png>
</file>

<file path=ppt/media/image32.svg>
</file>

<file path=ppt/media/image33.png>
</file>

<file path=ppt/media/image34.jpeg>
</file>

<file path=ppt/media/image35.jpe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9F000-F729-41F9-A0BD-53382AF5934E}" type="datetimeFigureOut">
              <a:rPr lang="es-CO" smtClean="0"/>
              <a:t>22/03/2024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8D3FFB-4309-4360-AEB6-991CD6E29EAE}" type="slidenum">
              <a:rPr lang="es-CO" smtClean="0"/>
              <a:t>‹Nº›</a:t>
            </a:fld>
            <a:endParaRPr lang="es-CO"/>
          </a:p>
        </p:txBody>
      </p:sp>
    </p:spTree>
    <p:extLst>
      <p:ext uri="{BB962C8B-B14F-4D97-AF65-F5344CB8AC3E}">
        <p14:creationId xmlns:p14="http://schemas.microsoft.com/office/powerpoint/2010/main" val="2757804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spc="-100" baseline="0"/>
            </a:lvl1pPr>
          </a:lstStyle>
          <a:p>
            <a:r>
              <a:rPr lang="en-US"/>
              <a:t>Click to edit Master title style</a:t>
            </a:r>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A86246F-0EE2-4E41-9273-118BD4708552}" type="datetime2">
              <a:rPr lang="en-US" smtClean="0"/>
              <a:t>Friday, March 22,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‹Nº›</a:t>
            </a:fld>
            <a:endParaRPr lang="en-US"/>
          </a:p>
        </p:txBody>
      </p:sp>
    </p:spTree>
    <p:extLst>
      <p:ext uri="{BB962C8B-B14F-4D97-AF65-F5344CB8AC3E}">
        <p14:creationId xmlns:p14="http://schemas.microsoft.com/office/powerpoint/2010/main" val="2134226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6685595-E756-407C-8E52-5E70315CDFA4}" type="datetime2">
              <a:rPr lang="en-US" smtClean="0"/>
              <a:t>Friday, March 22,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‹Nº›</a:t>
            </a:fld>
            <a:endParaRPr lang="en-US"/>
          </a:p>
        </p:txBody>
      </p:sp>
    </p:spTree>
    <p:extLst>
      <p:ext uri="{BB962C8B-B14F-4D97-AF65-F5344CB8AC3E}">
        <p14:creationId xmlns:p14="http://schemas.microsoft.com/office/powerpoint/2010/main" val="36561276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D829A2E5-8835-4A1C-9FAD-E128402B5F57}" type="datetime2">
              <a:rPr lang="en-US" smtClean="0"/>
              <a:t>Friday, March 22,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‹Nº›</a:t>
            </a:fld>
            <a:endParaRPr lang="en-US"/>
          </a:p>
        </p:txBody>
      </p:sp>
    </p:spTree>
    <p:extLst>
      <p:ext uri="{BB962C8B-B14F-4D97-AF65-F5344CB8AC3E}">
        <p14:creationId xmlns:p14="http://schemas.microsoft.com/office/powerpoint/2010/main" val="1375181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787A5414-F26C-47C2-ACAA-AEE18214CA70}" type="datetime2">
              <a:rPr lang="en-US" smtClean="0"/>
              <a:t>Friday, March 22,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‹Nº›</a:t>
            </a:fld>
            <a:endParaRPr lang="en-US"/>
          </a:p>
        </p:txBody>
      </p:sp>
    </p:spTree>
    <p:extLst>
      <p:ext uri="{BB962C8B-B14F-4D97-AF65-F5344CB8AC3E}">
        <p14:creationId xmlns:p14="http://schemas.microsoft.com/office/powerpoint/2010/main" val="28459511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6D3ECF4-B5B9-4510-A0BD-C72A15FE2B09}" type="datetime2">
              <a:rPr lang="en-US" smtClean="0"/>
              <a:t>Friday, March 22,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‹Nº›</a:t>
            </a:fld>
            <a:endParaRPr lang="en-US"/>
          </a:p>
        </p:txBody>
      </p:sp>
    </p:spTree>
    <p:extLst>
      <p:ext uri="{BB962C8B-B14F-4D97-AF65-F5344CB8AC3E}">
        <p14:creationId xmlns:p14="http://schemas.microsoft.com/office/powerpoint/2010/main" val="3062781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083FF35-2828-4F49-8E18-3262B1678CC4}" type="datetime2">
              <a:rPr lang="en-US" smtClean="0"/>
              <a:t>Friday, March 22,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‹Nº›</a:t>
            </a:fld>
            <a:endParaRPr lang="en-US"/>
          </a:p>
        </p:txBody>
      </p:sp>
    </p:spTree>
    <p:extLst>
      <p:ext uri="{BB962C8B-B14F-4D97-AF65-F5344CB8AC3E}">
        <p14:creationId xmlns:p14="http://schemas.microsoft.com/office/powerpoint/2010/main" val="28335963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A111BEB0-2377-4FF8-9335-846DF37A1FA4}" type="datetime2">
              <a:rPr lang="en-US" smtClean="0"/>
              <a:t>Friday, March 22, 2024</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‹Nº›</a:t>
            </a:fld>
            <a:endParaRPr lang="en-US"/>
          </a:p>
        </p:txBody>
      </p:sp>
    </p:spTree>
    <p:extLst>
      <p:ext uri="{BB962C8B-B14F-4D97-AF65-F5344CB8AC3E}">
        <p14:creationId xmlns:p14="http://schemas.microsoft.com/office/powerpoint/2010/main" val="2448125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3E561B15-3123-4DC4-BD28-49D89E20CA4B}" type="datetime2">
              <a:rPr lang="en-US" smtClean="0"/>
              <a:t>Friday, March 22, 2024</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‹Nº›</a:t>
            </a:fld>
            <a:endParaRPr lang="en-US"/>
          </a:p>
        </p:txBody>
      </p:sp>
    </p:spTree>
    <p:extLst>
      <p:ext uri="{BB962C8B-B14F-4D97-AF65-F5344CB8AC3E}">
        <p14:creationId xmlns:p14="http://schemas.microsoft.com/office/powerpoint/2010/main" val="1352405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E08AC63B-F97B-4A73-95FA-58F5F9A9AA8A}" type="datetime2">
              <a:rPr lang="en-US" smtClean="0"/>
              <a:t>Friday, March 22, 2024</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‹Nº›</a:t>
            </a:fld>
            <a:endParaRPr lang="en-US"/>
          </a:p>
        </p:txBody>
      </p:sp>
    </p:spTree>
    <p:extLst>
      <p:ext uri="{BB962C8B-B14F-4D97-AF65-F5344CB8AC3E}">
        <p14:creationId xmlns:p14="http://schemas.microsoft.com/office/powerpoint/2010/main" val="10210734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E8CC7A91-25B9-4EF4-8E5C-82252B95D604}" type="datetime2">
              <a:rPr lang="en-US" smtClean="0"/>
              <a:t>Friday, March 22,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‹Nº›</a:t>
            </a:fld>
            <a:endParaRPr lang="en-US"/>
          </a:p>
        </p:txBody>
      </p:sp>
    </p:spTree>
    <p:extLst>
      <p:ext uri="{BB962C8B-B14F-4D97-AF65-F5344CB8AC3E}">
        <p14:creationId xmlns:p14="http://schemas.microsoft.com/office/powerpoint/2010/main" val="2878599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1A123A3F-74BE-42F3-B952-19D5B98AF2A2}" type="datetime2">
              <a:rPr lang="en-US" smtClean="0"/>
              <a:t>Friday, March 22,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‹Nº›</a:t>
            </a:fld>
            <a:endParaRPr lang="en-US"/>
          </a:p>
        </p:txBody>
      </p:sp>
    </p:spTree>
    <p:extLst>
      <p:ext uri="{BB962C8B-B14F-4D97-AF65-F5344CB8AC3E}">
        <p14:creationId xmlns:p14="http://schemas.microsoft.com/office/powerpoint/2010/main" val="2387256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24706AC8-030D-4FB9-BA7E-CEA3855497FE}" type="datetime2">
              <a:rPr lang="en-US" smtClean="0"/>
              <a:t>Friday, March 22, 2024</a:t>
            </a:fld>
            <a:endParaRPr lang="en-US"/>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‹Nº›</a:t>
            </a:fld>
            <a:endParaRPr lang="en-US"/>
          </a:p>
        </p:txBody>
      </p:sp>
    </p:spTree>
    <p:extLst>
      <p:ext uri="{BB962C8B-B14F-4D97-AF65-F5344CB8AC3E}">
        <p14:creationId xmlns:p14="http://schemas.microsoft.com/office/powerpoint/2010/main" val="2844449863"/>
      </p:ext>
    </p:extLst>
  </p:cSld>
  <p:clrMap bg1="dk1" tx1="lt1" bg2="dk2" tx2="lt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55" r:id="rId6"/>
    <p:sldLayoutId id="2147483751" r:id="rId7"/>
    <p:sldLayoutId id="2147483752" r:id="rId8"/>
    <p:sldLayoutId id="2147483753" r:id="rId9"/>
    <p:sldLayoutId id="2147483754" r:id="rId10"/>
    <p:sldLayoutId id="2147483756" r:id="rId11"/>
  </p:sldLayoutIdLst>
  <p:hf hdr="0" ftr="0" dt="0"/>
  <p:txStyles>
    <p:title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33.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diagramLayout" Target="../diagrams/layout1.xml"/><Relationship Id="rId7" Type="http://schemas.openxmlformats.org/officeDocument/2006/relationships/image" Target="../media/image13.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35C5297-7623-44A6-B13A-4424C8257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66E46BD-1D93-4B75-A1AD-F8DCF32C3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9A57D2B-B289-E32F-5C76-D373834D727B}"/>
              </a:ext>
            </a:extLst>
          </p:cNvPr>
          <p:cNvSpPr>
            <a:spLocks noGrp="1"/>
          </p:cNvSpPr>
          <p:nvPr>
            <p:ph type="ctrTitle"/>
          </p:nvPr>
        </p:nvSpPr>
        <p:spPr>
          <a:xfrm>
            <a:off x="6647014" y="3588772"/>
            <a:ext cx="4984324" cy="854204"/>
          </a:xfrm>
        </p:spPr>
        <p:txBody>
          <a:bodyPr>
            <a:normAutofit/>
          </a:bodyPr>
          <a:lstStyle/>
          <a:p>
            <a:r>
              <a:rPr lang="es-MX" err="1"/>
              <a:t>EcoTaxisNYC</a:t>
            </a:r>
          </a:p>
        </p:txBody>
      </p:sp>
      <p:sp>
        <p:nvSpPr>
          <p:cNvPr id="3" name="Subtítulo 2">
            <a:extLst>
              <a:ext uri="{FF2B5EF4-FFF2-40B4-BE49-F238E27FC236}">
                <a16:creationId xmlns:a16="http://schemas.microsoft.com/office/drawing/2014/main" id="{8D211F13-A19A-BE27-834F-FA527C5EA7B5}"/>
              </a:ext>
            </a:extLst>
          </p:cNvPr>
          <p:cNvSpPr>
            <a:spLocks noGrp="1"/>
          </p:cNvSpPr>
          <p:nvPr>
            <p:ph type="subTitle" idx="1"/>
          </p:nvPr>
        </p:nvSpPr>
        <p:spPr>
          <a:xfrm>
            <a:off x="6626137" y="4790728"/>
            <a:ext cx="5015638" cy="2298938"/>
          </a:xfrm>
        </p:spPr>
        <p:txBody>
          <a:bodyPr>
            <a:normAutofit/>
          </a:bodyPr>
          <a:lstStyle/>
          <a:p>
            <a:r>
              <a:rPr lang="es-MX"/>
              <a:t>Revolucionando el transporte sostenible en la ciudad de Nueva York</a:t>
            </a:r>
            <a:endParaRPr lang="es-CO"/>
          </a:p>
        </p:txBody>
      </p:sp>
      <p:sp>
        <p:nvSpPr>
          <p:cNvPr id="4" name="Marcador de número de diapositiva 3">
            <a:extLst>
              <a:ext uri="{FF2B5EF4-FFF2-40B4-BE49-F238E27FC236}">
                <a16:creationId xmlns:a16="http://schemas.microsoft.com/office/drawing/2014/main" id="{63CBC739-D1EE-270C-CCC9-2D54743CEB3B}"/>
              </a:ext>
            </a:extLst>
          </p:cNvPr>
          <p:cNvSpPr>
            <a:spLocks noGrp="1"/>
          </p:cNvSpPr>
          <p:nvPr>
            <p:ph type="sldNum" sz="quarter" idx="12"/>
          </p:nvPr>
        </p:nvSpPr>
        <p:spPr/>
        <p:txBody>
          <a:bodyPr/>
          <a:lstStyle/>
          <a:p>
            <a:r>
              <a:rPr lang="en-US"/>
              <a:t>1/17</a:t>
            </a:r>
          </a:p>
        </p:txBody>
      </p:sp>
      <p:sp>
        <p:nvSpPr>
          <p:cNvPr id="7" name="Título 1">
            <a:extLst>
              <a:ext uri="{FF2B5EF4-FFF2-40B4-BE49-F238E27FC236}">
                <a16:creationId xmlns:a16="http://schemas.microsoft.com/office/drawing/2014/main" id="{ACDC0F8C-3907-8AEA-330F-F61C7C80C9FC}"/>
              </a:ext>
            </a:extLst>
          </p:cNvPr>
          <p:cNvSpPr txBox="1">
            <a:spLocks/>
          </p:cNvSpPr>
          <p:nvPr/>
        </p:nvSpPr>
        <p:spPr>
          <a:xfrm>
            <a:off x="6141798" y="463529"/>
            <a:ext cx="5788076" cy="2367764"/>
          </a:xfrm>
          <a:prstGeom prst="rect">
            <a:avLst/>
          </a:prstGeom>
        </p:spPr>
        <p:txBody>
          <a:bodyPr vert="horz" wrap="square" lIns="0" tIns="0" rIns="0" bIns="0" rtlCol="0" anchor="b" anchorCtr="0">
            <a:normAutofit fontScale="70000" lnSpcReduction="20000"/>
          </a:bodyPr>
          <a:lstStyle>
            <a:lvl1pPr algn="ctr" defTabSz="914400" rtl="0" eaLnBrk="1" latinLnBrk="0" hangingPunct="1">
              <a:lnSpc>
                <a:spcPct val="100000"/>
              </a:lnSpc>
              <a:spcBef>
                <a:spcPct val="0"/>
              </a:spcBef>
              <a:buNone/>
              <a:defRPr sz="5600" kern="1200" cap="none" spc="-100" baseline="0">
                <a:solidFill>
                  <a:schemeClr val="tx1"/>
                </a:solidFill>
                <a:latin typeface="+mj-lt"/>
                <a:ea typeface="+mj-ea"/>
                <a:cs typeface="+mj-cs"/>
              </a:defRPr>
            </a:lvl1pPr>
          </a:lstStyle>
          <a:p>
            <a:r>
              <a:rPr lang="es-MX" sz="7700"/>
              <a:t>Bienvenidos</a:t>
            </a:r>
          </a:p>
          <a:p>
            <a:endParaRPr lang="es-MX" sz="7700"/>
          </a:p>
          <a:p>
            <a:r>
              <a:rPr lang="es-MX"/>
              <a:t>A la presentación del proyecto: </a:t>
            </a:r>
          </a:p>
        </p:txBody>
      </p:sp>
      <p:pic>
        <p:nvPicPr>
          <p:cNvPr id="5" name="Imagen 4" descr="Un coche en una calle&#10;&#10;Descripción generada automáticamente">
            <a:extLst>
              <a:ext uri="{FF2B5EF4-FFF2-40B4-BE49-F238E27FC236}">
                <a16:creationId xmlns:a16="http://schemas.microsoft.com/office/drawing/2014/main" id="{BF6C611C-7680-6894-225D-E796DA44C293}"/>
              </a:ext>
            </a:extLst>
          </p:cNvPr>
          <p:cNvPicPr>
            <a:picLocks noChangeAspect="1"/>
          </p:cNvPicPr>
          <p:nvPr/>
        </p:nvPicPr>
        <p:blipFill>
          <a:blip r:embed="rId2"/>
          <a:stretch>
            <a:fillRect/>
          </a:stretch>
        </p:blipFill>
        <p:spPr>
          <a:xfrm>
            <a:off x="530399" y="608230"/>
            <a:ext cx="5559729" cy="5472177"/>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740664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40" name="Rectangle 1039">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42" name="Rectangle 1041">
            <a:extLst>
              <a:ext uri="{FF2B5EF4-FFF2-40B4-BE49-F238E27FC236}">
                <a16:creationId xmlns:a16="http://schemas.microsoft.com/office/drawing/2014/main" id="{0149A9F6-B857-488C-AC3A-007B7816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Rectangle 1043">
            <a:extLst>
              <a:ext uri="{FF2B5EF4-FFF2-40B4-BE49-F238E27FC236}">
                <a16:creationId xmlns:a16="http://schemas.microsoft.com/office/drawing/2014/main" id="{249EFD05-C377-44BE-91F0-1D17C1D9B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1DAF103-9F6D-88FB-BBB7-60815C3D1431}"/>
              </a:ext>
            </a:extLst>
          </p:cNvPr>
          <p:cNvSpPr>
            <a:spLocks noGrp="1"/>
          </p:cNvSpPr>
          <p:nvPr>
            <p:ph type="title"/>
          </p:nvPr>
        </p:nvSpPr>
        <p:spPr>
          <a:xfrm>
            <a:off x="1162534" y="1034509"/>
            <a:ext cx="5015638" cy="749341"/>
          </a:xfrm>
        </p:spPr>
        <p:txBody>
          <a:bodyPr vert="horz" wrap="square" lIns="0" tIns="0" rIns="0" bIns="0" rtlCol="0" anchor="b" anchorCtr="0">
            <a:normAutofit/>
          </a:bodyPr>
          <a:lstStyle/>
          <a:p>
            <a:pPr algn="ctr">
              <a:lnSpc>
                <a:spcPct val="90000"/>
              </a:lnSpc>
            </a:pPr>
            <a:r>
              <a:rPr lang="en-US" sz="2200" spc="-100" err="1"/>
              <a:t>Hemos</a:t>
            </a:r>
            <a:r>
              <a:rPr lang="en-US" sz="2200" spc="-100"/>
              <a:t> </a:t>
            </a:r>
            <a:r>
              <a:rPr lang="en-US" sz="2200" spc="-100" err="1"/>
              <a:t>establecido</a:t>
            </a:r>
            <a:r>
              <a:rPr lang="en-US" sz="2200" spc="-100"/>
              <a:t> KPIs claros para </a:t>
            </a:r>
            <a:r>
              <a:rPr lang="en-US" sz="2200" spc="-100" err="1"/>
              <a:t>medir</a:t>
            </a:r>
            <a:r>
              <a:rPr lang="en-US" sz="2200" spc="-100"/>
              <a:t> </a:t>
            </a:r>
            <a:r>
              <a:rPr lang="en-US" sz="2200" spc="-100" err="1"/>
              <a:t>el</a:t>
            </a:r>
            <a:r>
              <a:rPr lang="en-US" sz="2200" spc="-100"/>
              <a:t> </a:t>
            </a:r>
            <a:r>
              <a:rPr lang="en-US" sz="2200" spc="-100" err="1"/>
              <a:t>éxito</a:t>
            </a:r>
            <a:r>
              <a:rPr lang="en-US" sz="2200" spc="-100"/>
              <a:t> del </a:t>
            </a:r>
            <a:r>
              <a:rPr lang="en-US" sz="2200" spc="-100" err="1"/>
              <a:t>proyecto</a:t>
            </a:r>
            <a:r>
              <a:rPr lang="en-US" sz="2200" spc="-100"/>
              <a:t>:</a:t>
            </a:r>
          </a:p>
        </p:txBody>
      </p:sp>
      <p:grpSp>
        <p:nvGrpSpPr>
          <p:cNvPr id="1046" name="Group 1045">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65602" y="317452"/>
            <a:ext cx="2088038" cy="719230"/>
            <a:chOff x="4532666" y="505937"/>
            <a:chExt cx="2981730" cy="1027064"/>
          </a:xfrm>
        </p:grpSpPr>
        <p:sp>
          <p:nvSpPr>
            <p:cNvPr id="1047"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048"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049"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1051" name="Group 1050">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17355" y="5503147"/>
            <a:ext cx="2117174" cy="588806"/>
            <a:chOff x="4549904" y="5078157"/>
            <a:chExt cx="3023338" cy="840818"/>
          </a:xfrm>
        </p:grpSpPr>
        <p:sp>
          <p:nvSpPr>
            <p:cNvPr id="1052"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053"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054"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pic>
        <p:nvPicPr>
          <p:cNvPr id="1026" name="Picture 2" descr="Brújula con flecha apuntando a la palabra éxito | Foto Premium">
            <a:extLst>
              <a:ext uri="{FF2B5EF4-FFF2-40B4-BE49-F238E27FC236}">
                <a16:creationId xmlns:a16="http://schemas.microsoft.com/office/drawing/2014/main" id="{DF0C08F5-916E-FBF9-B7AB-328CBB7F478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1790" r="10894" b="-2"/>
          <a:stretch/>
        </p:blipFill>
        <p:spPr bwMode="auto">
          <a:xfrm>
            <a:off x="7106403" y="1385533"/>
            <a:ext cx="4533147" cy="4467867"/>
          </a:xfrm>
          <a:custGeom>
            <a:avLst/>
            <a:gdLst/>
            <a:ahLst/>
            <a:cxnLst/>
            <a:rect l="l" t="t" r="r" b="b"/>
            <a:pathLst>
              <a:path w="5326462" h="5250743">
                <a:moveTo>
                  <a:pt x="2576092" y="0"/>
                </a:moveTo>
                <a:cubicBezTo>
                  <a:pt x="2650583" y="0"/>
                  <a:pt x="2726041" y="967"/>
                  <a:pt x="2803435" y="967"/>
                </a:cubicBezTo>
                <a:cubicBezTo>
                  <a:pt x="3020137" y="967"/>
                  <a:pt x="3205881" y="967"/>
                  <a:pt x="3329710" y="47407"/>
                </a:cubicBezTo>
                <a:cubicBezTo>
                  <a:pt x="3732156" y="124807"/>
                  <a:pt x="4088166" y="387966"/>
                  <a:pt x="4304868" y="573726"/>
                </a:cubicBezTo>
                <a:cubicBezTo>
                  <a:pt x="4537048" y="744005"/>
                  <a:pt x="4893058" y="1069084"/>
                  <a:pt x="5109760" y="1471563"/>
                </a:cubicBezTo>
                <a:cubicBezTo>
                  <a:pt x="5202632" y="2090761"/>
                  <a:pt x="5326462" y="2477760"/>
                  <a:pt x="5326462" y="2694480"/>
                </a:cubicBezTo>
                <a:cubicBezTo>
                  <a:pt x="5326462" y="3267238"/>
                  <a:pt x="5249068" y="3329158"/>
                  <a:pt x="5249068" y="3329158"/>
                </a:cubicBezTo>
                <a:cubicBezTo>
                  <a:pt x="5109760" y="3824516"/>
                  <a:pt x="4784708" y="4288915"/>
                  <a:pt x="4506091" y="4613994"/>
                </a:cubicBezTo>
                <a:cubicBezTo>
                  <a:pt x="4242954" y="4877153"/>
                  <a:pt x="3825029" y="5016473"/>
                  <a:pt x="3329710" y="5233192"/>
                </a:cubicBezTo>
                <a:cubicBezTo>
                  <a:pt x="3020137" y="5233192"/>
                  <a:pt x="2199766" y="5310592"/>
                  <a:pt x="1704448" y="5140313"/>
                </a:cubicBezTo>
                <a:cubicBezTo>
                  <a:pt x="1224608" y="4908113"/>
                  <a:pt x="1069821" y="4861674"/>
                  <a:pt x="667375" y="4505635"/>
                </a:cubicBezTo>
                <a:cubicBezTo>
                  <a:pt x="311365" y="4103156"/>
                  <a:pt x="48228" y="3329158"/>
                  <a:pt x="17270" y="2880239"/>
                </a:cubicBezTo>
                <a:cubicBezTo>
                  <a:pt x="-29166" y="2617080"/>
                  <a:pt x="32749" y="2183641"/>
                  <a:pt x="32749" y="2090761"/>
                </a:cubicBezTo>
                <a:cubicBezTo>
                  <a:pt x="32749" y="1610883"/>
                  <a:pt x="342323" y="1254844"/>
                  <a:pt x="605461" y="929765"/>
                </a:cubicBezTo>
                <a:cubicBezTo>
                  <a:pt x="884077" y="620166"/>
                  <a:pt x="1147215" y="341526"/>
                  <a:pt x="1549661" y="248646"/>
                </a:cubicBezTo>
                <a:cubicBezTo>
                  <a:pt x="1905671" y="78367"/>
                  <a:pt x="1905671" y="78367"/>
                  <a:pt x="1905671" y="78367"/>
                </a:cubicBezTo>
                <a:cubicBezTo>
                  <a:pt x="2137851" y="8707"/>
                  <a:pt x="2352618" y="0"/>
                  <a:pt x="2576092" y="0"/>
                </a:cubicBezTo>
                <a:close/>
              </a:path>
            </a:pathLst>
          </a:custGeom>
          <a:noFill/>
          <a:extLst>
            <a:ext uri="{909E8E84-426E-40DD-AFC4-6F175D3DCCD1}">
              <a14:hiddenFill xmlns:a14="http://schemas.microsoft.com/office/drawing/2010/main">
                <a:solidFill>
                  <a:srgbClr val="FFFFFF"/>
                </a:solidFill>
              </a14:hiddenFill>
            </a:ext>
          </a:extLst>
        </p:spPr>
      </p:pic>
      <p:sp>
        <p:nvSpPr>
          <p:cNvPr id="3" name="Marcador de número de diapositiva 2">
            <a:extLst>
              <a:ext uri="{FF2B5EF4-FFF2-40B4-BE49-F238E27FC236}">
                <a16:creationId xmlns:a16="http://schemas.microsoft.com/office/drawing/2014/main" id="{84B7B89A-5392-5D9F-81CA-19C1324DC6B6}"/>
              </a:ext>
            </a:extLst>
          </p:cNvPr>
          <p:cNvSpPr>
            <a:spLocks noGrp="1"/>
          </p:cNvSpPr>
          <p:nvPr>
            <p:ph type="sldNum" sz="quarter" idx="12"/>
          </p:nvPr>
        </p:nvSpPr>
        <p:spPr>
          <a:xfrm>
            <a:off x="10272713" y="6138000"/>
            <a:ext cx="1187449" cy="720000"/>
          </a:xfrm>
        </p:spPr>
        <p:txBody>
          <a:bodyPr vert="horz" lIns="0" tIns="180000" rIns="0" bIns="180000" rtlCol="0" anchor="ctr">
            <a:normAutofit/>
          </a:bodyPr>
          <a:lstStyle/>
          <a:p>
            <a:pPr>
              <a:spcAft>
                <a:spcPts val="600"/>
              </a:spcAft>
            </a:pPr>
            <a:r>
              <a:rPr lang="en-US"/>
              <a:t>10/17</a:t>
            </a:r>
          </a:p>
        </p:txBody>
      </p:sp>
      <p:sp>
        <p:nvSpPr>
          <p:cNvPr id="5" name="Título 1">
            <a:extLst>
              <a:ext uri="{FF2B5EF4-FFF2-40B4-BE49-F238E27FC236}">
                <a16:creationId xmlns:a16="http://schemas.microsoft.com/office/drawing/2014/main" id="{657905AB-AD18-E2FA-7701-5FF2F2AF141B}"/>
              </a:ext>
            </a:extLst>
          </p:cNvPr>
          <p:cNvSpPr txBox="1">
            <a:spLocks/>
          </p:cNvSpPr>
          <p:nvPr/>
        </p:nvSpPr>
        <p:spPr>
          <a:xfrm>
            <a:off x="83209" y="1858388"/>
            <a:ext cx="6946733" cy="3699968"/>
          </a:xfrm>
          <a:prstGeom prst="rect">
            <a:avLst/>
          </a:prstGeom>
        </p:spPr>
        <p:txBody>
          <a:bodyPr vert="horz" wrap="square" lIns="0" tIns="0" rIns="0" bIns="0" rtlCol="0" anchor="ctr" anchorCtr="0">
            <a:noAutofit/>
          </a:bodyPr>
          <a:lst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a:lstStyle>
          <a:p>
            <a:pPr algn="ctr">
              <a:lnSpc>
                <a:spcPct val="90000"/>
              </a:lnSpc>
            </a:pPr>
            <a:r>
              <a:rPr lang="en-US" sz="2000" u="sng" spc="-100">
                <a:ea typeface="+mj-lt"/>
                <a:cs typeface="+mj-lt"/>
              </a:rPr>
              <a:t>KPI_1: </a:t>
            </a:r>
            <a:r>
              <a:rPr lang="en-US" sz="2000" spc="-100" err="1">
                <a:ea typeface="+mj-lt"/>
                <a:cs typeface="+mj-lt"/>
              </a:rPr>
              <a:t>Variación</a:t>
            </a:r>
            <a:r>
              <a:rPr lang="en-US" sz="2000" spc="-100">
                <a:ea typeface="+mj-lt"/>
                <a:cs typeface="+mj-lt"/>
              </a:rPr>
              <a:t> </a:t>
            </a:r>
            <a:r>
              <a:rPr lang="en-US" sz="2000" spc="-100" err="1">
                <a:ea typeface="+mj-lt"/>
                <a:cs typeface="+mj-lt"/>
              </a:rPr>
              <a:t>porcentual</a:t>
            </a:r>
            <a:r>
              <a:rPr lang="en-US" sz="2000" spc="-100">
                <a:ea typeface="+mj-lt"/>
                <a:cs typeface="+mj-lt"/>
              </a:rPr>
              <a:t> de la </a:t>
            </a:r>
            <a:r>
              <a:rPr lang="en-US" sz="2000" spc="-100" err="1">
                <a:ea typeface="+mj-lt"/>
                <a:cs typeface="+mj-lt"/>
              </a:rPr>
              <a:t>contaminación</a:t>
            </a:r>
            <a:r>
              <a:rPr lang="en-US" sz="2000" spc="-100">
                <a:ea typeface="+mj-lt"/>
                <a:cs typeface="+mj-lt"/>
              </a:rPr>
              <a:t> </a:t>
            </a:r>
            <a:r>
              <a:rPr lang="en-US" sz="2000" spc="-100" err="1">
                <a:ea typeface="+mj-lt"/>
                <a:cs typeface="+mj-lt"/>
              </a:rPr>
              <a:t>sonora</a:t>
            </a:r>
            <a:r>
              <a:rPr lang="en-US" sz="2000" spc="-100">
                <a:ea typeface="+mj-lt"/>
                <a:cs typeface="+mj-lt"/>
              </a:rPr>
              <a:t> </a:t>
            </a:r>
            <a:r>
              <a:rPr lang="en-US" sz="2000" spc="-100" err="1">
                <a:ea typeface="+mj-lt"/>
                <a:cs typeface="+mj-lt"/>
              </a:rPr>
              <a:t>mensual</a:t>
            </a:r>
            <a:r>
              <a:rPr lang="en-US" sz="2000" spc="-100">
                <a:ea typeface="+mj-lt"/>
                <a:cs typeface="+mj-lt"/>
              </a:rPr>
              <a:t> con </a:t>
            </a:r>
            <a:r>
              <a:rPr lang="en-US" sz="2000" spc="-100" err="1">
                <a:ea typeface="+mj-lt"/>
                <a:cs typeface="+mj-lt"/>
              </a:rPr>
              <a:t>respecto</a:t>
            </a:r>
            <a:r>
              <a:rPr lang="en-US" sz="2000" spc="-100">
                <a:ea typeface="+mj-lt"/>
                <a:cs typeface="+mj-lt"/>
              </a:rPr>
              <a:t> al </a:t>
            </a:r>
            <a:r>
              <a:rPr lang="en-US" sz="2000" spc="-100" err="1">
                <a:ea typeface="+mj-lt"/>
                <a:cs typeface="+mj-lt"/>
              </a:rPr>
              <a:t>año</a:t>
            </a:r>
            <a:r>
              <a:rPr lang="en-US" sz="2000" spc="-100">
                <a:ea typeface="+mj-lt"/>
                <a:cs typeface="+mj-lt"/>
              </a:rPr>
              <a:t> anterior </a:t>
            </a:r>
            <a:r>
              <a:rPr lang="en-US" sz="2000" spc="-100" err="1">
                <a:ea typeface="+mj-lt"/>
                <a:cs typeface="+mj-lt"/>
              </a:rPr>
              <a:t>en</a:t>
            </a:r>
            <a:r>
              <a:rPr lang="en-US" sz="2000" spc="-100">
                <a:ea typeface="+mj-lt"/>
                <a:cs typeface="+mj-lt"/>
              </a:rPr>
              <a:t> NYC. </a:t>
            </a:r>
            <a:r>
              <a:rPr lang="en-US" sz="2000" spc="-100" err="1">
                <a:ea typeface="+mj-lt"/>
                <a:cs typeface="+mj-lt"/>
              </a:rPr>
              <a:t>Objetivo</a:t>
            </a:r>
            <a:r>
              <a:rPr lang="en-US" sz="2000" spc="-100">
                <a:ea typeface="+mj-lt"/>
                <a:cs typeface="+mj-lt"/>
              </a:rPr>
              <a:t>: </a:t>
            </a:r>
            <a:r>
              <a:rPr lang="en-US" sz="2000" spc="-100" err="1">
                <a:ea typeface="+mj-lt"/>
                <a:cs typeface="+mj-lt"/>
              </a:rPr>
              <a:t>reducción</a:t>
            </a:r>
            <a:r>
              <a:rPr lang="en-US" sz="2000" spc="-100">
                <a:ea typeface="+mj-lt"/>
                <a:cs typeface="+mj-lt"/>
              </a:rPr>
              <a:t> de un 5% con </a:t>
            </a:r>
            <a:r>
              <a:rPr lang="en-US" sz="2000" spc="-100" err="1">
                <a:ea typeface="+mj-lt"/>
                <a:cs typeface="+mj-lt"/>
              </a:rPr>
              <a:t>respecto</a:t>
            </a:r>
            <a:r>
              <a:rPr lang="en-US" sz="2000" spc="-100">
                <a:ea typeface="+mj-lt"/>
                <a:cs typeface="+mj-lt"/>
              </a:rPr>
              <a:t> al </a:t>
            </a:r>
            <a:r>
              <a:rPr lang="en-US" sz="2000" spc="-100" err="1">
                <a:ea typeface="+mj-lt"/>
                <a:cs typeface="+mj-lt"/>
              </a:rPr>
              <a:t>año</a:t>
            </a:r>
            <a:r>
              <a:rPr lang="en-US" sz="2000" spc="-100">
                <a:ea typeface="+mj-lt"/>
                <a:cs typeface="+mj-lt"/>
              </a:rPr>
              <a:t> anterior.</a:t>
            </a:r>
            <a:endParaRPr lang="en-US" sz="2000">
              <a:ea typeface="+mj-lt"/>
              <a:cs typeface="+mj-lt"/>
            </a:endParaRPr>
          </a:p>
          <a:p>
            <a:pPr algn="ctr">
              <a:lnSpc>
                <a:spcPct val="90000"/>
              </a:lnSpc>
            </a:pPr>
            <a:endParaRPr lang="en-US" sz="2000" spc="-100">
              <a:ea typeface="+mj-lt"/>
              <a:cs typeface="+mj-lt"/>
            </a:endParaRPr>
          </a:p>
          <a:p>
            <a:pPr algn="ctr"/>
            <a:r>
              <a:rPr lang="en-US" sz="2000" u="sng" spc="-100">
                <a:ea typeface="+mj-lt"/>
                <a:cs typeface="+mj-lt"/>
              </a:rPr>
              <a:t>KPI_2:</a:t>
            </a:r>
            <a:r>
              <a:rPr lang="en-US" sz="2000" spc="-100">
                <a:ea typeface="+mj-lt"/>
                <a:cs typeface="+mj-lt"/>
              </a:rPr>
              <a:t> </a:t>
            </a:r>
            <a:r>
              <a:rPr lang="en-US" sz="2000" spc="-100" err="1">
                <a:ea typeface="+mj-lt"/>
                <a:cs typeface="+mj-lt"/>
              </a:rPr>
              <a:t>Variación</a:t>
            </a:r>
            <a:r>
              <a:rPr lang="en-US" sz="2000" spc="-100">
                <a:ea typeface="+mj-lt"/>
                <a:cs typeface="+mj-lt"/>
              </a:rPr>
              <a:t> </a:t>
            </a:r>
            <a:r>
              <a:rPr lang="en-US" sz="2000" spc="-100" err="1">
                <a:ea typeface="+mj-lt"/>
                <a:cs typeface="+mj-lt"/>
              </a:rPr>
              <a:t>porcentual</a:t>
            </a:r>
            <a:r>
              <a:rPr lang="en-US" sz="2000" spc="-100">
                <a:ea typeface="+mj-lt"/>
                <a:cs typeface="+mj-lt"/>
              </a:rPr>
              <a:t> de la </a:t>
            </a:r>
            <a:r>
              <a:rPr lang="en-US" sz="2000" spc="-100" err="1">
                <a:ea typeface="+mj-lt"/>
                <a:cs typeface="+mj-lt"/>
              </a:rPr>
              <a:t>contaminación</a:t>
            </a:r>
            <a:r>
              <a:rPr lang="en-US" sz="2000" spc="-100">
                <a:ea typeface="+mj-lt"/>
                <a:cs typeface="+mj-lt"/>
              </a:rPr>
              <a:t> del </a:t>
            </a:r>
            <a:r>
              <a:rPr lang="en-US" sz="2000" spc="-100" err="1">
                <a:ea typeface="+mj-lt"/>
                <a:cs typeface="+mj-lt"/>
              </a:rPr>
              <a:t>aire</a:t>
            </a:r>
            <a:r>
              <a:rPr lang="en-US" sz="2000" spc="-100">
                <a:ea typeface="+mj-lt"/>
                <a:cs typeface="+mj-lt"/>
              </a:rPr>
              <a:t> </a:t>
            </a:r>
            <a:r>
              <a:rPr lang="en-US" sz="2000" spc="-100" err="1">
                <a:ea typeface="+mj-lt"/>
                <a:cs typeface="+mj-lt"/>
              </a:rPr>
              <a:t>por</a:t>
            </a:r>
            <a:r>
              <a:rPr lang="en-US" sz="2000" spc="-100">
                <a:ea typeface="+mj-lt"/>
                <a:cs typeface="+mj-lt"/>
              </a:rPr>
              <a:t> km </a:t>
            </a:r>
            <a:r>
              <a:rPr lang="en-US" sz="2000" spc="-100" err="1">
                <a:ea typeface="+mj-lt"/>
                <a:cs typeface="+mj-lt"/>
              </a:rPr>
              <a:t>recorrido</a:t>
            </a:r>
            <a:r>
              <a:rPr lang="en-US" sz="2000" spc="-100">
                <a:ea typeface="+mj-lt"/>
                <a:cs typeface="+mj-lt"/>
              </a:rPr>
              <a:t> con </a:t>
            </a:r>
            <a:r>
              <a:rPr lang="en-US" sz="2000" spc="-100" err="1">
                <a:ea typeface="+mj-lt"/>
                <a:cs typeface="+mj-lt"/>
              </a:rPr>
              <a:t>respecto</a:t>
            </a:r>
            <a:r>
              <a:rPr lang="en-US" sz="2000" spc="-100">
                <a:ea typeface="+mj-lt"/>
                <a:cs typeface="+mj-lt"/>
              </a:rPr>
              <a:t> al </a:t>
            </a:r>
            <a:r>
              <a:rPr lang="en-US" sz="2000" spc="-100" err="1">
                <a:ea typeface="+mj-lt"/>
                <a:cs typeface="+mj-lt"/>
              </a:rPr>
              <a:t>año</a:t>
            </a:r>
            <a:r>
              <a:rPr lang="en-US" sz="2000" spc="-100">
                <a:ea typeface="+mj-lt"/>
                <a:cs typeface="+mj-lt"/>
              </a:rPr>
              <a:t> anterior </a:t>
            </a:r>
            <a:r>
              <a:rPr lang="en-US" sz="2000" spc="-100" err="1">
                <a:ea typeface="+mj-lt"/>
                <a:cs typeface="+mj-lt"/>
              </a:rPr>
              <a:t>por</a:t>
            </a:r>
            <a:r>
              <a:rPr lang="en-US" sz="2000" spc="-100">
                <a:ea typeface="+mj-lt"/>
                <a:cs typeface="+mj-lt"/>
              </a:rPr>
              <a:t> </a:t>
            </a:r>
            <a:r>
              <a:rPr lang="en-US" sz="2000" spc="-100" err="1">
                <a:ea typeface="+mj-lt"/>
                <a:cs typeface="+mj-lt"/>
              </a:rPr>
              <a:t>distrito</a:t>
            </a:r>
            <a:r>
              <a:rPr lang="en-US" sz="2000" spc="-100">
                <a:ea typeface="+mj-lt"/>
                <a:cs typeface="+mj-lt"/>
              </a:rPr>
              <a:t> </a:t>
            </a:r>
            <a:r>
              <a:rPr lang="en-US" sz="2000" spc="-100" err="1">
                <a:ea typeface="+mj-lt"/>
                <a:cs typeface="+mj-lt"/>
              </a:rPr>
              <a:t>en</a:t>
            </a:r>
            <a:r>
              <a:rPr lang="en-US" sz="2000" spc="-100">
                <a:ea typeface="+mj-lt"/>
                <a:cs typeface="+mj-lt"/>
              </a:rPr>
              <a:t> NYC. </a:t>
            </a:r>
            <a:r>
              <a:rPr lang="en-US" sz="2000" spc="-100" err="1">
                <a:ea typeface="+mj-lt"/>
                <a:cs typeface="+mj-lt"/>
              </a:rPr>
              <a:t>Objetivo</a:t>
            </a:r>
            <a:r>
              <a:rPr lang="en-US" sz="2000" spc="-100">
                <a:ea typeface="+mj-lt"/>
                <a:cs typeface="+mj-lt"/>
              </a:rPr>
              <a:t>: </a:t>
            </a:r>
            <a:r>
              <a:rPr lang="en-US" sz="2000" spc="-100" err="1">
                <a:ea typeface="+mj-lt"/>
                <a:cs typeface="+mj-lt"/>
              </a:rPr>
              <a:t>reducción</a:t>
            </a:r>
            <a:r>
              <a:rPr lang="en-US" sz="2000" spc="-100">
                <a:ea typeface="+mj-lt"/>
                <a:cs typeface="+mj-lt"/>
              </a:rPr>
              <a:t> del ICA de un 5 % con </a:t>
            </a:r>
            <a:r>
              <a:rPr lang="en-US" sz="2000" spc="-100" err="1">
                <a:ea typeface="+mj-lt"/>
                <a:cs typeface="+mj-lt"/>
              </a:rPr>
              <a:t>respecto</a:t>
            </a:r>
            <a:r>
              <a:rPr lang="en-US" sz="2000" spc="-100">
                <a:ea typeface="+mj-lt"/>
                <a:cs typeface="+mj-lt"/>
              </a:rPr>
              <a:t> al </a:t>
            </a:r>
            <a:r>
              <a:rPr lang="en-US" sz="2000" spc="-100" err="1">
                <a:ea typeface="+mj-lt"/>
                <a:cs typeface="+mj-lt"/>
              </a:rPr>
              <a:t>año</a:t>
            </a:r>
            <a:r>
              <a:rPr lang="en-US" sz="2000" spc="-100">
                <a:ea typeface="+mj-lt"/>
                <a:cs typeface="+mj-lt"/>
              </a:rPr>
              <a:t> anterior.</a:t>
            </a:r>
          </a:p>
          <a:p>
            <a:pPr algn="ctr"/>
            <a:endParaRPr lang="en-US" sz="2000" spc="-100">
              <a:ea typeface="+mj-lt"/>
              <a:cs typeface="+mj-lt"/>
            </a:endParaRPr>
          </a:p>
          <a:p>
            <a:pPr algn="ctr"/>
            <a:r>
              <a:rPr lang="en-US" sz="2000" u="sng" spc="-100">
                <a:ea typeface="+mj-lt"/>
                <a:cs typeface="+mj-lt"/>
              </a:rPr>
              <a:t>KPI_3: </a:t>
            </a:r>
            <a:r>
              <a:rPr lang="en-US" sz="2000" spc="-100">
                <a:ea typeface="+mj-lt"/>
                <a:cs typeface="+mj-lt"/>
              </a:rPr>
              <a:t> </a:t>
            </a:r>
            <a:r>
              <a:rPr lang="en-US" sz="2000" spc="-100" err="1">
                <a:ea typeface="+mj-lt"/>
                <a:cs typeface="+mj-lt"/>
              </a:rPr>
              <a:t>Variación</a:t>
            </a:r>
            <a:r>
              <a:rPr lang="en-US" sz="2000" spc="-100">
                <a:ea typeface="+mj-lt"/>
                <a:cs typeface="+mj-lt"/>
              </a:rPr>
              <a:t> </a:t>
            </a:r>
            <a:r>
              <a:rPr lang="en-US" sz="2000" spc="-100" err="1">
                <a:ea typeface="+mj-lt"/>
                <a:cs typeface="+mj-lt"/>
              </a:rPr>
              <a:t>porcentual</a:t>
            </a:r>
            <a:r>
              <a:rPr lang="en-US" sz="2000" spc="-100">
                <a:ea typeface="+mj-lt"/>
                <a:cs typeface="+mj-lt"/>
              </a:rPr>
              <a:t> </a:t>
            </a:r>
            <a:r>
              <a:rPr lang="en-US" sz="2000" spc="-100" err="1">
                <a:ea typeface="+mj-lt"/>
                <a:cs typeface="+mj-lt"/>
              </a:rPr>
              <a:t>en</a:t>
            </a:r>
            <a:r>
              <a:rPr lang="en-US" sz="2000" spc="-100">
                <a:ea typeface="+mj-lt"/>
                <a:cs typeface="+mj-lt"/>
              </a:rPr>
              <a:t> las </a:t>
            </a:r>
            <a:r>
              <a:rPr lang="en-US" sz="2000" spc="-100" err="1">
                <a:ea typeface="+mj-lt"/>
                <a:cs typeface="+mj-lt"/>
              </a:rPr>
              <a:t>emisiones</a:t>
            </a:r>
            <a:r>
              <a:rPr lang="en-US" sz="2000" spc="-100">
                <a:ea typeface="+mj-lt"/>
                <a:cs typeface="+mj-lt"/>
              </a:rPr>
              <a:t> de CO2 </a:t>
            </a:r>
            <a:r>
              <a:rPr lang="en-US" sz="2000" spc="-100" err="1">
                <a:ea typeface="+mj-lt"/>
                <a:cs typeface="+mj-lt"/>
              </a:rPr>
              <a:t>por</a:t>
            </a:r>
            <a:r>
              <a:rPr lang="en-US" sz="2000" spc="-100">
                <a:ea typeface="+mj-lt"/>
                <a:cs typeface="+mj-lt"/>
              </a:rPr>
              <a:t> </a:t>
            </a:r>
            <a:r>
              <a:rPr lang="en-US" sz="2000" spc="-100" err="1">
                <a:ea typeface="+mj-lt"/>
                <a:cs typeface="+mj-lt"/>
              </a:rPr>
              <a:t>unidad</a:t>
            </a:r>
            <a:r>
              <a:rPr lang="en-US" sz="2000" spc="-100">
                <a:ea typeface="+mj-lt"/>
                <a:cs typeface="+mj-lt"/>
              </a:rPr>
              <a:t> de taxi </a:t>
            </a:r>
            <a:r>
              <a:rPr lang="en-US" sz="2000" spc="-100" err="1">
                <a:ea typeface="+mj-lt"/>
                <a:cs typeface="+mj-lt"/>
              </a:rPr>
              <a:t>en</a:t>
            </a:r>
            <a:r>
              <a:rPr lang="en-US" sz="2000" spc="-100">
                <a:ea typeface="+mj-lt"/>
                <a:cs typeface="+mj-lt"/>
              </a:rPr>
              <a:t> NYC. </a:t>
            </a:r>
            <a:r>
              <a:rPr lang="en-US" sz="2000" spc="-100" err="1">
                <a:ea typeface="+mj-lt"/>
                <a:cs typeface="+mj-lt"/>
              </a:rPr>
              <a:t>Objetivo</a:t>
            </a:r>
            <a:r>
              <a:rPr lang="en-US" sz="2000" spc="-100">
                <a:ea typeface="+mj-lt"/>
                <a:cs typeface="+mj-lt"/>
              </a:rPr>
              <a:t>: </a:t>
            </a:r>
            <a:r>
              <a:rPr lang="en-US" sz="2000" spc="-100" err="1">
                <a:ea typeface="+mj-lt"/>
                <a:cs typeface="+mj-lt"/>
              </a:rPr>
              <a:t>Reducción</a:t>
            </a:r>
            <a:r>
              <a:rPr lang="en-US" sz="2000" spc="-100">
                <a:ea typeface="+mj-lt"/>
                <a:cs typeface="+mj-lt"/>
              </a:rPr>
              <a:t> de un 5 % las </a:t>
            </a:r>
            <a:r>
              <a:rPr lang="en-US" sz="2000" spc="-100" err="1">
                <a:ea typeface="+mj-lt"/>
                <a:cs typeface="+mj-lt"/>
              </a:rPr>
              <a:t>emisiones</a:t>
            </a:r>
            <a:r>
              <a:rPr lang="en-US" sz="2000" spc="-100">
                <a:ea typeface="+mj-lt"/>
                <a:cs typeface="+mj-lt"/>
              </a:rPr>
              <a:t> </a:t>
            </a:r>
            <a:r>
              <a:rPr lang="en-US" sz="2000" spc="-100" err="1">
                <a:ea typeface="+mj-lt"/>
                <a:cs typeface="+mj-lt"/>
              </a:rPr>
              <a:t>respecto</a:t>
            </a:r>
            <a:r>
              <a:rPr lang="en-US" sz="2000" spc="-100">
                <a:ea typeface="+mj-lt"/>
                <a:cs typeface="+mj-lt"/>
              </a:rPr>
              <a:t> del </a:t>
            </a:r>
            <a:r>
              <a:rPr lang="en-US" sz="2000" spc="-100" err="1">
                <a:ea typeface="+mj-lt"/>
                <a:cs typeface="+mj-lt"/>
              </a:rPr>
              <a:t>año</a:t>
            </a:r>
            <a:r>
              <a:rPr lang="en-US" sz="2000" spc="-100">
                <a:ea typeface="+mj-lt"/>
                <a:cs typeface="+mj-lt"/>
              </a:rPr>
              <a:t> anterior.</a:t>
            </a:r>
          </a:p>
          <a:p>
            <a:pPr algn="ctr"/>
            <a:endParaRPr lang="en-US" sz="1600" spc="-100"/>
          </a:p>
        </p:txBody>
      </p:sp>
    </p:spTree>
    <p:extLst>
      <p:ext uri="{BB962C8B-B14F-4D97-AF65-F5344CB8AC3E}">
        <p14:creationId xmlns:p14="http://schemas.microsoft.com/office/powerpoint/2010/main" val="420529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5"/>
                                        </p:tgtEl>
                                        <p:attrNameLst>
                                          <p:attrName>style.visibility</p:attrName>
                                        </p:attrNameLst>
                                      </p:cBhvr>
                                      <p:to>
                                        <p:strVal val="visible"/>
                                      </p:to>
                                    </p:set>
                                    <p:animEffect transition="in" filter="fade">
                                      <p:cBhvr>
                                        <p:cTn id="10" dur="7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40" name="Rectangle 1039">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42" name="Rectangle 1041">
            <a:extLst>
              <a:ext uri="{FF2B5EF4-FFF2-40B4-BE49-F238E27FC236}">
                <a16:creationId xmlns:a16="http://schemas.microsoft.com/office/drawing/2014/main" id="{0149A9F6-B857-488C-AC3A-007B7816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Rectangle 1043">
            <a:extLst>
              <a:ext uri="{FF2B5EF4-FFF2-40B4-BE49-F238E27FC236}">
                <a16:creationId xmlns:a16="http://schemas.microsoft.com/office/drawing/2014/main" id="{249EFD05-C377-44BE-91F0-1D17C1D9B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1DAF103-9F6D-88FB-BBB7-60815C3D1431}"/>
              </a:ext>
            </a:extLst>
          </p:cNvPr>
          <p:cNvSpPr>
            <a:spLocks noGrp="1"/>
          </p:cNvSpPr>
          <p:nvPr>
            <p:ph type="title"/>
          </p:nvPr>
        </p:nvSpPr>
        <p:spPr>
          <a:xfrm>
            <a:off x="1162534" y="1034509"/>
            <a:ext cx="5015638" cy="749341"/>
          </a:xfrm>
        </p:spPr>
        <p:txBody>
          <a:bodyPr vert="horz" wrap="square" lIns="0" tIns="0" rIns="0" bIns="0" rtlCol="0" anchor="b" anchorCtr="0">
            <a:normAutofit/>
          </a:bodyPr>
          <a:lstStyle/>
          <a:p>
            <a:pPr algn="ctr">
              <a:lnSpc>
                <a:spcPct val="90000"/>
              </a:lnSpc>
            </a:pPr>
            <a:r>
              <a:rPr lang="en-US" sz="2200" spc="-100" err="1"/>
              <a:t>Hemos</a:t>
            </a:r>
            <a:r>
              <a:rPr lang="en-US" sz="2200" spc="-100"/>
              <a:t> </a:t>
            </a:r>
            <a:r>
              <a:rPr lang="en-US" sz="2200" spc="-100" err="1"/>
              <a:t>establecido</a:t>
            </a:r>
            <a:r>
              <a:rPr lang="en-US" sz="2200" spc="-100"/>
              <a:t> KPIs claros para </a:t>
            </a:r>
            <a:r>
              <a:rPr lang="en-US" sz="2200" spc="-100" err="1"/>
              <a:t>medir</a:t>
            </a:r>
            <a:r>
              <a:rPr lang="en-US" sz="2200" spc="-100"/>
              <a:t> </a:t>
            </a:r>
            <a:r>
              <a:rPr lang="en-US" sz="2200" spc="-100" err="1"/>
              <a:t>el</a:t>
            </a:r>
            <a:r>
              <a:rPr lang="en-US" sz="2200" spc="-100"/>
              <a:t> </a:t>
            </a:r>
            <a:r>
              <a:rPr lang="en-US" sz="2200" spc="-100" err="1"/>
              <a:t>éxito</a:t>
            </a:r>
            <a:r>
              <a:rPr lang="en-US" sz="2200" spc="-100"/>
              <a:t> del </a:t>
            </a:r>
            <a:r>
              <a:rPr lang="en-US" sz="2200" spc="-100" err="1"/>
              <a:t>proyecto</a:t>
            </a:r>
            <a:r>
              <a:rPr lang="en-US" sz="2200" spc="-100"/>
              <a:t>:</a:t>
            </a:r>
          </a:p>
        </p:txBody>
      </p:sp>
      <p:grpSp>
        <p:nvGrpSpPr>
          <p:cNvPr id="1046" name="Group 1045">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65602" y="317452"/>
            <a:ext cx="2088038" cy="719230"/>
            <a:chOff x="4532666" y="505937"/>
            <a:chExt cx="2981730" cy="1027064"/>
          </a:xfrm>
        </p:grpSpPr>
        <p:sp>
          <p:nvSpPr>
            <p:cNvPr id="1047"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048"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049"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1051" name="Group 1050">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17355" y="5503147"/>
            <a:ext cx="2117174" cy="588806"/>
            <a:chOff x="4549904" y="5078157"/>
            <a:chExt cx="3023338" cy="840818"/>
          </a:xfrm>
        </p:grpSpPr>
        <p:sp>
          <p:nvSpPr>
            <p:cNvPr id="1052"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053"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054"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pic>
        <p:nvPicPr>
          <p:cNvPr id="1026" name="Picture 2" descr="Brújula con flecha apuntando a la palabra éxito | Foto Premium">
            <a:extLst>
              <a:ext uri="{FF2B5EF4-FFF2-40B4-BE49-F238E27FC236}">
                <a16:creationId xmlns:a16="http://schemas.microsoft.com/office/drawing/2014/main" id="{DF0C08F5-916E-FBF9-B7AB-328CBB7F478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1790" r="10894" b="-2"/>
          <a:stretch/>
        </p:blipFill>
        <p:spPr bwMode="auto">
          <a:xfrm>
            <a:off x="7106403" y="1385533"/>
            <a:ext cx="4533147" cy="4467867"/>
          </a:xfrm>
          <a:custGeom>
            <a:avLst/>
            <a:gdLst/>
            <a:ahLst/>
            <a:cxnLst/>
            <a:rect l="l" t="t" r="r" b="b"/>
            <a:pathLst>
              <a:path w="5326462" h="5250743">
                <a:moveTo>
                  <a:pt x="2576092" y="0"/>
                </a:moveTo>
                <a:cubicBezTo>
                  <a:pt x="2650583" y="0"/>
                  <a:pt x="2726041" y="967"/>
                  <a:pt x="2803435" y="967"/>
                </a:cubicBezTo>
                <a:cubicBezTo>
                  <a:pt x="3020137" y="967"/>
                  <a:pt x="3205881" y="967"/>
                  <a:pt x="3329710" y="47407"/>
                </a:cubicBezTo>
                <a:cubicBezTo>
                  <a:pt x="3732156" y="124807"/>
                  <a:pt x="4088166" y="387966"/>
                  <a:pt x="4304868" y="573726"/>
                </a:cubicBezTo>
                <a:cubicBezTo>
                  <a:pt x="4537048" y="744005"/>
                  <a:pt x="4893058" y="1069084"/>
                  <a:pt x="5109760" y="1471563"/>
                </a:cubicBezTo>
                <a:cubicBezTo>
                  <a:pt x="5202632" y="2090761"/>
                  <a:pt x="5326462" y="2477760"/>
                  <a:pt x="5326462" y="2694480"/>
                </a:cubicBezTo>
                <a:cubicBezTo>
                  <a:pt x="5326462" y="3267238"/>
                  <a:pt x="5249068" y="3329158"/>
                  <a:pt x="5249068" y="3329158"/>
                </a:cubicBezTo>
                <a:cubicBezTo>
                  <a:pt x="5109760" y="3824516"/>
                  <a:pt x="4784708" y="4288915"/>
                  <a:pt x="4506091" y="4613994"/>
                </a:cubicBezTo>
                <a:cubicBezTo>
                  <a:pt x="4242954" y="4877153"/>
                  <a:pt x="3825029" y="5016473"/>
                  <a:pt x="3329710" y="5233192"/>
                </a:cubicBezTo>
                <a:cubicBezTo>
                  <a:pt x="3020137" y="5233192"/>
                  <a:pt x="2199766" y="5310592"/>
                  <a:pt x="1704448" y="5140313"/>
                </a:cubicBezTo>
                <a:cubicBezTo>
                  <a:pt x="1224608" y="4908113"/>
                  <a:pt x="1069821" y="4861674"/>
                  <a:pt x="667375" y="4505635"/>
                </a:cubicBezTo>
                <a:cubicBezTo>
                  <a:pt x="311365" y="4103156"/>
                  <a:pt x="48228" y="3329158"/>
                  <a:pt x="17270" y="2880239"/>
                </a:cubicBezTo>
                <a:cubicBezTo>
                  <a:pt x="-29166" y="2617080"/>
                  <a:pt x="32749" y="2183641"/>
                  <a:pt x="32749" y="2090761"/>
                </a:cubicBezTo>
                <a:cubicBezTo>
                  <a:pt x="32749" y="1610883"/>
                  <a:pt x="342323" y="1254844"/>
                  <a:pt x="605461" y="929765"/>
                </a:cubicBezTo>
                <a:cubicBezTo>
                  <a:pt x="884077" y="620166"/>
                  <a:pt x="1147215" y="341526"/>
                  <a:pt x="1549661" y="248646"/>
                </a:cubicBezTo>
                <a:cubicBezTo>
                  <a:pt x="1905671" y="78367"/>
                  <a:pt x="1905671" y="78367"/>
                  <a:pt x="1905671" y="78367"/>
                </a:cubicBezTo>
                <a:cubicBezTo>
                  <a:pt x="2137851" y="8707"/>
                  <a:pt x="2352618" y="0"/>
                  <a:pt x="2576092" y="0"/>
                </a:cubicBezTo>
                <a:close/>
              </a:path>
            </a:pathLst>
          </a:custGeom>
          <a:noFill/>
          <a:extLst>
            <a:ext uri="{909E8E84-426E-40DD-AFC4-6F175D3DCCD1}">
              <a14:hiddenFill xmlns:a14="http://schemas.microsoft.com/office/drawing/2010/main">
                <a:solidFill>
                  <a:srgbClr val="FFFFFF"/>
                </a:solidFill>
              </a14:hiddenFill>
            </a:ext>
          </a:extLst>
        </p:spPr>
      </p:pic>
      <p:sp>
        <p:nvSpPr>
          <p:cNvPr id="3" name="Marcador de número de diapositiva 2">
            <a:extLst>
              <a:ext uri="{FF2B5EF4-FFF2-40B4-BE49-F238E27FC236}">
                <a16:creationId xmlns:a16="http://schemas.microsoft.com/office/drawing/2014/main" id="{84B7B89A-5392-5D9F-81CA-19C1324DC6B6}"/>
              </a:ext>
            </a:extLst>
          </p:cNvPr>
          <p:cNvSpPr>
            <a:spLocks noGrp="1"/>
          </p:cNvSpPr>
          <p:nvPr>
            <p:ph type="sldNum" sz="quarter" idx="12"/>
          </p:nvPr>
        </p:nvSpPr>
        <p:spPr>
          <a:xfrm>
            <a:off x="10272713" y="6138000"/>
            <a:ext cx="1187449" cy="720000"/>
          </a:xfrm>
        </p:spPr>
        <p:txBody>
          <a:bodyPr vert="horz" lIns="0" tIns="180000" rIns="0" bIns="180000" rtlCol="0" anchor="ctr">
            <a:normAutofit/>
          </a:bodyPr>
          <a:lstStyle/>
          <a:p>
            <a:pPr>
              <a:spcAft>
                <a:spcPts val="600"/>
              </a:spcAft>
            </a:pPr>
            <a:r>
              <a:rPr lang="en-US"/>
              <a:t>11/17</a:t>
            </a:r>
          </a:p>
        </p:txBody>
      </p:sp>
      <p:sp>
        <p:nvSpPr>
          <p:cNvPr id="5" name="Título 1">
            <a:extLst>
              <a:ext uri="{FF2B5EF4-FFF2-40B4-BE49-F238E27FC236}">
                <a16:creationId xmlns:a16="http://schemas.microsoft.com/office/drawing/2014/main" id="{657905AB-AD18-E2FA-7701-5FF2F2AF141B}"/>
              </a:ext>
            </a:extLst>
          </p:cNvPr>
          <p:cNvSpPr txBox="1">
            <a:spLocks/>
          </p:cNvSpPr>
          <p:nvPr/>
        </p:nvSpPr>
        <p:spPr>
          <a:xfrm>
            <a:off x="83209" y="2084606"/>
            <a:ext cx="6946733" cy="3473750"/>
          </a:xfrm>
          <a:prstGeom prst="rect">
            <a:avLst/>
          </a:prstGeom>
        </p:spPr>
        <p:txBody>
          <a:bodyPr vert="horz" wrap="square" lIns="0" tIns="0" rIns="0" bIns="0" rtlCol="0" anchor="ctr" anchorCtr="0">
            <a:noAutofit/>
          </a:bodyPr>
          <a:lst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a:lstStyle>
          <a:p>
            <a:pPr algn="ctr"/>
            <a:endParaRPr lang="en-US" sz="1600" spc="-100"/>
          </a:p>
        </p:txBody>
      </p:sp>
      <p:sp>
        <p:nvSpPr>
          <p:cNvPr id="9" name="CuadroTexto 8">
            <a:extLst>
              <a:ext uri="{FF2B5EF4-FFF2-40B4-BE49-F238E27FC236}">
                <a16:creationId xmlns:a16="http://schemas.microsoft.com/office/drawing/2014/main" id="{9F8A4A84-E54B-C8A2-33AE-42031E424C8A}"/>
              </a:ext>
            </a:extLst>
          </p:cNvPr>
          <p:cNvSpPr txBox="1"/>
          <p:nvPr/>
        </p:nvSpPr>
        <p:spPr>
          <a:xfrm>
            <a:off x="592777" y="2421093"/>
            <a:ext cx="5849500" cy="2585323"/>
          </a:xfrm>
          <a:prstGeom prst="rect">
            <a:avLst/>
          </a:prstGeom>
          <a:noFill/>
        </p:spPr>
        <p:txBody>
          <a:bodyPr wrap="square" rtlCol="0">
            <a:spAutoFit/>
          </a:bodyPr>
          <a:lstStyle/>
          <a:p>
            <a:pPr>
              <a:spcBef>
                <a:spcPct val="0"/>
              </a:spcBef>
            </a:pPr>
            <a:r>
              <a:rPr lang="en-US" sz="1800" u="sng">
                <a:latin typeface="Rockwell Nova Light"/>
                <a:cs typeface="Segoe UI"/>
              </a:rPr>
              <a:t>KPI_4: </a:t>
            </a:r>
            <a:r>
              <a:rPr lang="en-US" sz="1800" err="1">
                <a:latin typeface="Rockwell Nova Light"/>
                <a:cs typeface="Segoe UI"/>
              </a:rPr>
              <a:t>Variación</a:t>
            </a:r>
            <a:r>
              <a:rPr lang="en-US" sz="1800">
                <a:latin typeface="Rockwell Nova Light"/>
                <a:cs typeface="Segoe UI"/>
              </a:rPr>
              <a:t> </a:t>
            </a:r>
            <a:r>
              <a:rPr lang="en-US" sz="1800" err="1">
                <a:latin typeface="Rockwell Nova Light"/>
                <a:cs typeface="Segoe UI"/>
              </a:rPr>
              <a:t>porcentual</a:t>
            </a:r>
            <a:r>
              <a:rPr lang="en-US" sz="1800">
                <a:latin typeface="Rockwell Nova Light"/>
                <a:cs typeface="Segoe UI"/>
              </a:rPr>
              <a:t> trimestral del </a:t>
            </a:r>
            <a:r>
              <a:rPr lang="en-US" sz="1800" err="1">
                <a:latin typeface="Rockwell Nova Light"/>
                <a:cs typeface="Segoe UI"/>
              </a:rPr>
              <a:t>número</a:t>
            </a:r>
            <a:r>
              <a:rPr lang="en-US" sz="1800">
                <a:latin typeface="Rockwell Nova Light"/>
                <a:cs typeface="Segoe UI"/>
              </a:rPr>
              <a:t> de </a:t>
            </a:r>
            <a:r>
              <a:rPr lang="en-US" sz="1800" err="1">
                <a:latin typeface="Rockwell Nova Light"/>
                <a:cs typeface="Segoe UI"/>
              </a:rPr>
              <a:t>viajes</a:t>
            </a:r>
            <a:r>
              <a:rPr lang="en-US" sz="1800">
                <a:latin typeface="Rockwell Nova Light"/>
                <a:cs typeface="Segoe UI"/>
              </a:rPr>
              <a:t> con </a:t>
            </a:r>
            <a:r>
              <a:rPr lang="en-US" sz="1800" err="1">
                <a:latin typeface="Rockwell Nova Light"/>
                <a:cs typeface="Segoe UI"/>
              </a:rPr>
              <a:t>respecto</a:t>
            </a:r>
            <a:r>
              <a:rPr lang="en-US" sz="1800">
                <a:latin typeface="Rockwell Nova Light"/>
                <a:cs typeface="Segoe UI"/>
              </a:rPr>
              <a:t> al día de la </a:t>
            </a:r>
            <a:r>
              <a:rPr lang="en-US" sz="1800" err="1">
                <a:latin typeface="Rockwell Nova Light"/>
                <a:cs typeface="Segoe UI"/>
              </a:rPr>
              <a:t>semana</a:t>
            </a:r>
            <a:r>
              <a:rPr lang="en-US" sz="1800">
                <a:latin typeface="Rockwell Nova Light"/>
                <a:cs typeface="Segoe UI"/>
              </a:rPr>
              <a:t> de </a:t>
            </a:r>
            <a:r>
              <a:rPr lang="en-US" sz="1800" err="1">
                <a:latin typeface="Rockwell Nova Light"/>
                <a:cs typeface="Segoe UI"/>
              </a:rPr>
              <a:t>menor</a:t>
            </a:r>
            <a:r>
              <a:rPr lang="en-US" sz="1800">
                <a:latin typeface="Rockwell Nova Light"/>
                <a:cs typeface="Segoe UI"/>
              </a:rPr>
              <a:t> </a:t>
            </a:r>
            <a:r>
              <a:rPr lang="en-US" sz="1800" err="1">
                <a:latin typeface="Rockwell Nova Light"/>
                <a:cs typeface="Segoe UI"/>
              </a:rPr>
              <a:t>demanda</a:t>
            </a:r>
            <a:r>
              <a:rPr lang="en-US" sz="1800">
                <a:latin typeface="Rockwell Nova Light"/>
                <a:cs typeface="Segoe UI"/>
              </a:rPr>
              <a:t> </a:t>
            </a:r>
            <a:r>
              <a:rPr lang="en-US" sz="1800" err="1">
                <a:latin typeface="Rockwell Nova Light"/>
                <a:cs typeface="Segoe UI"/>
              </a:rPr>
              <a:t>por</a:t>
            </a:r>
            <a:r>
              <a:rPr lang="en-US" sz="1800">
                <a:latin typeface="Rockwell Nova Light"/>
                <a:cs typeface="Segoe UI"/>
              </a:rPr>
              <a:t> </a:t>
            </a:r>
            <a:r>
              <a:rPr lang="en-US" sz="1800" err="1">
                <a:latin typeface="Rockwell Nova Light"/>
                <a:cs typeface="Segoe UI"/>
              </a:rPr>
              <a:t>distrito</a:t>
            </a:r>
            <a:r>
              <a:rPr lang="en-US" sz="1800">
                <a:latin typeface="Rockwell Nova Light"/>
                <a:cs typeface="Segoe UI"/>
              </a:rPr>
              <a:t> de NYC. </a:t>
            </a:r>
            <a:r>
              <a:rPr lang="en-US" sz="1800" err="1">
                <a:latin typeface="Rockwell Nova Light"/>
                <a:cs typeface="Segoe UI"/>
              </a:rPr>
              <a:t>Objetivo</a:t>
            </a:r>
            <a:r>
              <a:rPr lang="en-US" sz="1800">
                <a:latin typeface="Rockwell Nova Light"/>
                <a:cs typeface="Segoe UI"/>
              </a:rPr>
              <a:t>: </a:t>
            </a:r>
            <a:r>
              <a:rPr lang="en-US" sz="1800" err="1">
                <a:latin typeface="Rockwell Nova Light"/>
                <a:cs typeface="Segoe UI"/>
              </a:rPr>
              <a:t>Aumentar</a:t>
            </a:r>
            <a:r>
              <a:rPr lang="en-US" sz="1800">
                <a:latin typeface="Rockwell Nova Light"/>
                <a:cs typeface="Segoe UI"/>
              </a:rPr>
              <a:t>  </a:t>
            </a:r>
            <a:r>
              <a:rPr lang="en-US" sz="1800" err="1">
                <a:latin typeface="Rockwell Nova Light"/>
                <a:cs typeface="Segoe UI"/>
              </a:rPr>
              <a:t>en</a:t>
            </a:r>
            <a:r>
              <a:rPr lang="en-US" sz="1800">
                <a:latin typeface="Rockwell Nova Light"/>
                <a:cs typeface="Segoe UI"/>
              </a:rPr>
              <a:t> un 5% </a:t>
            </a:r>
            <a:r>
              <a:rPr lang="en-US" sz="1800" err="1">
                <a:latin typeface="Rockwell Nova Light"/>
                <a:cs typeface="Segoe UI"/>
              </a:rPr>
              <a:t>en</a:t>
            </a:r>
            <a:r>
              <a:rPr lang="en-US" sz="1800">
                <a:latin typeface="Rockwell Nova Light"/>
                <a:cs typeface="Segoe UI"/>
              </a:rPr>
              <a:t> un </a:t>
            </a:r>
            <a:r>
              <a:rPr lang="en-US" sz="1800" err="1">
                <a:latin typeface="Rockwell Nova Light"/>
                <a:cs typeface="Segoe UI"/>
              </a:rPr>
              <a:t>trimestre</a:t>
            </a:r>
            <a:r>
              <a:rPr lang="en-US" sz="1800">
                <a:latin typeface="Rockwell Nova Light"/>
                <a:cs typeface="Segoe UI"/>
              </a:rPr>
              <a:t> </a:t>
            </a:r>
            <a:r>
              <a:rPr lang="en-US" sz="1800" err="1">
                <a:latin typeface="Rockwell Nova Light"/>
                <a:cs typeface="Segoe UI"/>
              </a:rPr>
              <a:t>el</a:t>
            </a:r>
            <a:r>
              <a:rPr lang="en-US" sz="1800">
                <a:latin typeface="Rockwell Nova Light"/>
                <a:cs typeface="Segoe UI"/>
              </a:rPr>
              <a:t> </a:t>
            </a:r>
            <a:r>
              <a:rPr lang="en-US" sz="1800" err="1">
                <a:latin typeface="Rockwell Nova Light"/>
                <a:cs typeface="Segoe UI"/>
              </a:rPr>
              <a:t>número</a:t>
            </a:r>
            <a:r>
              <a:rPr lang="en-US" sz="1800">
                <a:latin typeface="Rockwell Nova Light"/>
                <a:cs typeface="Segoe UI"/>
              </a:rPr>
              <a:t> de </a:t>
            </a:r>
            <a:r>
              <a:rPr lang="en-US" sz="1800" err="1">
                <a:latin typeface="Rockwell Nova Light"/>
                <a:cs typeface="Segoe UI"/>
              </a:rPr>
              <a:t>viajes</a:t>
            </a:r>
            <a:r>
              <a:rPr lang="en-US" sz="1800">
                <a:latin typeface="Rockwell Nova Light"/>
                <a:cs typeface="Segoe UI"/>
              </a:rPr>
              <a:t>            </a:t>
            </a:r>
            <a:r>
              <a:rPr lang="en-US" sz="1800" err="1">
                <a:latin typeface="Rockwell Nova Light"/>
                <a:cs typeface="Segoe UI"/>
              </a:rPr>
              <a:t>totales</a:t>
            </a:r>
            <a:r>
              <a:rPr lang="en-US" sz="1800">
                <a:latin typeface="Rockwell Nova Light"/>
                <a:cs typeface="Segoe UI"/>
              </a:rPr>
              <a:t> </a:t>
            </a:r>
            <a:r>
              <a:rPr lang="en-US" sz="1800" err="1">
                <a:latin typeface="Rockwell Nova Light"/>
                <a:cs typeface="Segoe UI"/>
              </a:rPr>
              <a:t>el</a:t>
            </a:r>
            <a:r>
              <a:rPr lang="en-US" sz="1800">
                <a:latin typeface="Rockwell Nova Light"/>
                <a:cs typeface="Segoe UI"/>
              </a:rPr>
              <a:t> día de la </a:t>
            </a:r>
            <a:r>
              <a:rPr lang="en-US" sz="1800" err="1">
                <a:latin typeface="Rockwell Nova Light"/>
                <a:cs typeface="Segoe UI"/>
              </a:rPr>
              <a:t>semana</a:t>
            </a:r>
            <a:r>
              <a:rPr lang="en-US" sz="1800">
                <a:latin typeface="Rockwell Nova Light"/>
                <a:cs typeface="Segoe UI"/>
              </a:rPr>
              <a:t> de </a:t>
            </a:r>
            <a:r>
              <a:rPr lang="en-US" sz="1800" err="1">
                <a:latin typeface="Rockwell Nova Light"/>
                <a:cs typeface="Segoe UI"/>
              </a:rPr>
              <a:t>menor</a:t>
            </a:r>
            <a:r>
              <a:rPr lang="en-US" sz="1800">
                <a:latin typeface="Rockwell Nova Light"/>
                <a:cs typeface="Segoe UI"/>
              </a:rPr>
              <a:t> </a:t>
            </a:r>
            <a:r>
              <a:rPr lang="en-US" sz="1800" err="1">
                <a:latin typeface="Rockwell Nova Light"/>
                <a:cs typeface="Segoe UI"/>
              </a:rPr>
              <a:t>demanda</a:t>
            </a:r>
            <a:r>
              <a:rPr lang="en-US" sz="1800">
                <a:latin typeface="Rockwell Nova Light"/>
                <a:cs typeface="Segoe UI"/>
              </a:rPr>
              <a:t>.</a:t>
            </a:r>
            <a:endParaRPr lang="en-US">
              <a:latin typeface="Rockwell Nova Light"/>
            </a:endParaRPr>
          </a:p>
          <a:p>
            <a:pPr>
              <a:spcBef>
                <a:spcPct val="0"/>
              </a:spcBef>
            </a:pPr>
            <a:endParaRPr lang="en-US" sz="1800">
              <a:latin typeface="Rockwell Nova Light"/>
              <a:cs typeface="Segoe UI"/>
            </a:endParaRPr>
          </a:p>
          <a:p>
            <a:pPr>
              <a:spcBef>
                <a:spcPct val="0"/>
              </a:spcBef>
            </a:pPr>
            <a:r>
              <a:rPr lang="en-US" sz="1800" u="sng">
                <a:latin typeface="Rockwell Nova Light"/>
                <a:cs typeface="Segoe UI"/>
              </a:rPr>
              <a:t>KPI_5: </a:t>
            </a:r>
            <a:r>
              <a:rPr lang="en-US" sz="1800" err="1">
                <a:latin typeface="Rockwell Nova Light"/>
                <a:cs typeface="Segoe UI"/>
              </a:rPr>
              <a:t>Variación</a:t>
            </a:r>
            <a:r>
              <a:rPr lang="en-US" sz="1800">
                <a:latin typeface="Rockwell Nova Light"/>
                <a:cs typeface="Segoe UI"/>
              </a:rPr>
              <a:t> de la </a:t>
            </a:r>
            <a:r>
              <a:rPr lang="en-US" sz="1800" err="1">
                <a:latin typeface="Rockwell Nova Light"/>
                <a:cs typeface="Segoe UI"/>
              </a:rPr>
              <a:t>tasa</a:t>
            </a:r>
            <a:r>
              <a:rPr lang="en-US" sz="1800">
                <a:latin typeface="Rockwell Nova Light"/>
                <a:cs typeface="Segoe UI"/>
              </a:rPr>
              <a:t> de </a:t>
            </a:r>
            <a:r>
              <a:rPr lang="en-US" sz="1800" err="1">
                <a:latin typeface="Rockwell Nova Light"/>
                <a:cs typeface="Segoe UI"/>
              </a:rPr>
              <a:t>uso</a:t>
            </a:r>
            <a:r>
              <a:rPr lang="en-US" sz="1800">
                <a:latin typeface="Rockwell Nova Light"/>
                <a:cs typeface="Segoe UI"/>
              </a:rPr>
              <a:t> de </a:t>
            </a:r>
            <a:r>
              <a:rPr lang="en-US" sz="1800" err="1">
                <a:latin typeface="Rockwell Nova Light"/>
                <a:cs typeface="Segoe UI"/>
              </a:rPr>
              <a:t>vehículos</a:t>
            </a:r>
            <a:r>
              <a:rPr lang="en-US" sz="1800">
                <a:latin typeface="Rockwell Nova Light"/>
                <a:cs typeface="Segoe UI"/>
              </a:rPr>
              <a:t> con </a:t>
            </a:r>
            <a:r>
              <a:rPr lang="en-US" sz="1800" err="1">
                <a:latin typeface="Rockwell Nova Light"/>
                <a:cs typeface="Segoe UI"/>
              </a:rPr>
              <a:t>respecto</a:t>
            </a:r>
            <a:r>
              <a:rPr lang="en-US" sz="1800">
                <a:latin typeface="Rockwell Nova Light"/>
                <a:cs typeface="Segoe UI"/>
              </a:rPr>
              <a:t> del </a:t>
            </a:r>
            <a:r>
              <a:rPr lang="en-US" sz="1800" err="1">
                <a:latin typeface="Rockwell Nova Light"/>
                <a:cs typeface="Segoe UI"/>
              </a:rPr>
              <a:t>año</a:t>
            </a:r>
            <a:r>
              <a:rPr lang="en-US" sz="1800">
                <a:latin typeface="Rockwell Nova Light"/>
                <a:cs typeface="Segoe UI"/>
              </a:rPr>
              <a:t> anterior. </a:t>
            </a:r>
            <a:r>
              <a:rPr lang="en-US" sz="1800" err="1">
                <a:latin typeface="Rockwell Nova Light"/>
                <a:cs typeface="Segoe UI"/>
              </a:rPr>
              <a:t>Objetivo</a:t>
            </a:r>
            <a:r>
              <a:rPr lang="en-US" sz="1800">
                <a:latin typeface="Rockwell Nova Light"/>
                <a:cs typeface="Segoe UI"/>
              </a:rPr>
              <a:t>: </a:t>
            </a:r>
            <a:r>
              <a:rPr lang="en-US" sz="1800" err="1">
                <a:latin typeface="Rockwell Nova Light"/>
                <a:cs typeface="Segoe UI"/>
              </a:rPr>
              <a:t>mantenerse</a:t>
            </a:r>
            <a:r>
              <a:rPr lang="en-US" sz="1800">
                <a:latin typeface="Rockwell Nova Light"/>
                <a:cs typeface="Segoe UI"/>
              </a:rPr>
              <a:t> </a:t>
            </a:r>
            <a:r>
              <a:rPr lang="en-US" sz="1800" err="1">
                <a:latin typeface="Rockwell Nova Light"/>
                <a:cs typeface="Segoe UI"/>
              </a:rPr>
              <a:t>por</a:t>
            </a:r>
            <a:r>
              <a:rPr lang="en-US" sz="1800">
                <a:latin typeface="Rockwell Nova Light"/>
                <a:cs typeface="Segoe UI"/>
              </a:rPr>
              <a:t> </a:t>
            </a:r>
            <a:r>
              <a:rPr lang="en-US" sz="1800" err="1">
                <a:latin typeface="Rockwell Nova Light"/>
                <a:cs typeface="Segoe UI"/>
              </a:rPr>
              <a:t>encima</a:t>
            </a:r>
            <a:r>
              <a:rPr lang="en-US" sz="1800">
                <a:latin typeface="Rockwell Nova Light"/>
                <a:cs typeface="Segoe UI"/>
              </a:rPr>
              <a:t> del </a:t>
            </a:r>
            <a:r>
              <a:rPr lang="en-US" sz="1800" err="1">
                <a:latin typeface="Rockwell Nova Light"/>
                <a:cs typeface="Segoe UI"/>
              </a:rPr>
              <a:t>promedio</a:t>
            </a:r>
            <a:r>
              <a:rPr lang="en-US" sz="1800">
                <a:latin typeface="Rockwell Nova Light"/>
                <a:cs typeface="Segoe UI"/>
              </a:rPr>
              <a:t> del </a:t>
            </a:r>
            <a:r>
              <a:rPr lang="en-US" sz="1800" err="1">
                <a:latin typeface="Rockwell Nova Light"/>
                <a:cs typeface="Segoe UI"/>
              </a:rPr>
              <a:t>año</a:t>
            </a:r>
            <a:r>
              <a:rPr lang="en-US" sz="1800">
                <a:latin typeface="Rockwell Nova Light"/>
                <a:cs typeface="Segoe UI"/>
              </a:rPr>
              <a:t> anterior.</a:t>
            </a:r>
            <a:endParaRPr lang="es-CO"/>
          </a:p>
        </p:txBody>
      </p:sp>
    </p:spTree>
    <p:extLst>
      <p:ext uri="{BB962C8B-B14F-4D97-AF65-F5344CB8AC3E}">
        <p14:creationId xmlns:p14="http://schemas.microsoft.com/office/powerpoint/2010/main" val="2433991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nodePh="1">
                                  <p:stCondLst>
                                    <p:cond delay="1000"/>
                                  </p:stCondLst>
                                  <p:endCondLst>
                                    <p:cond evt="begin" delay="0">
                                      <p:tn val="8"/>
                                    </p:cond>
                                  </p:endCondLst>
                                  <p:iterate>
                                    <p:tmPct val="10000"/>
                                  </p:iterate>
                                  <p:childTnLst>
                                    <p:set>
                                      <p:cBhvr>
                                        <p:cTn id="9" dur="1" fill="hold">
                                          <p:stCondLst>
                                            <p:cond delay="0"/>
                                          </p:stCondLst>
                                        </p:cTn>
                                        <p:tgtEl>
                                          <p:spTgt spid="5"/>
                                        </p:tgtEl>
                                        <p:attrNameLst>
                                          <p:attrName>style.visibility</p:attrName>
                                        </p:attrNameLst>
                                      </p:cBhvr>
                                      <p:to>
                                        <p:strVal val="visible"/>
                                      </p:to>
                                    </p:set>
                                    <p:animEffect transition="in" filter="fade">
                                      <p:cBhvr>
                                        <p:cTn id="10" dur="7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54F3A7E8-6DA9-4C2B-ACC8-475F34DAEA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B21CDF0-4D24-4190-9285-9016C19C1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F3DFFD7-A84F-9993-D11E-72E7BCD845C1}"/>
              </a:ext>
            </a:extLst>
          </p:cNvPr>
          <p:cNvSpPr>
            <a:spLocks noGrp="1"/>
          </p:cNvSpPr>
          <p:nvPr>
            <p:ph type="title"/>
          </p:nvPr>
        </p:nvSpPr>
        <p:spPr>
          <a:xfrm>
            <a:off x="6483131" y="1436508"/>
            <a:ext cx="5015638" cy="3077093"/>
          </a:xfrm>
        </p:spPr>
        <p:txBody>
          <a:bodyPr vert="horz" wrap="square" lIns="0" tIns="0" rIns="0" bIns="0" rtlCol="0" anchor="b" anchorCtr="0">
            <a:noAutofit/>
          </a:bodyPr>
          <a:lstStyle/>
          <a:p>
            <a:pPr algn="ctr">
              <a:lnSpc>
                <a:spcPct val="90000"/>
              </a:lnSpc>
            </a:pPr>
            <a:r>
              <a:rPr lang="es-MX" sz="2200" b="0" i="0" spc="-100">
                <a:effectLst/>
              </a:rPr>
              <a:t>Nuestro modelo </a:t>
            </a:r>
            <a:r>
              <a:rPr lang="es-MX" sz="2200" spc="-100"/>
              <a:t>tiene como objetivo predecir la</a:t>
            </a:r>
            <a:r>
              <a:rPr lang="es-MX" sz="2200" b="0" i="0" spc="-100">
                <a:effectLst/>
              </a:rPr>
              <a:t> demanda de taxis en NYC utilizando:</a:t>
            </a:r>
            <a:br>
              <a:rPr lang="es-MX" sz="2200" b="0" i="0" spc="-100">
                <a:effectLst/>
              </a:rPr>
            </a:br>
            <a:r>
              <a:rPr lang="es-MX" sz="2200" b="0" i="0" spc="-100">
                <a:effectLst/>
              </a:rPr>
              <a:t>- Datos de entrada: Fecha, hora</a:t>
            </a:r>
            <a:r>
              <a:rPr lang="es-MX" sz="2200" spc="-100"/>
              <a:t> y </a:t>
            </a:r>
            <a:r>
              <a:rPr lang="es-MX" sz="2200" b="0" i="0" spc="-100">
                <a:effectLst/>
              </a:rPr>
              <a:t>condiciones climáticas</a:t>
            </a:r>
            <a:r>
              <a:rPr lang="es-MX" sz="2200" spc="-100"/>
              <a:t>.</a:t>
            </a:r>
            <a:br>
              <a:rPr lang="es-MX" sz="2200" b="0" i="0" spc="-100">
                <a:effectLst/>
              </a:rPr>
            </a:br>
            <a:r>
              <a:rPr lang="es-MX" sz="2200" b="0" i="0" spc="-100">
                <a:effectLst/>
              </a:rPr>
              <a:t>- </a:t>
            </a:r>
            <a:r>
              <a:rPr lang="es-MX" sz="2200" spc="-100"/>
              <a:t>Modelos a evaluar</a:t>
            </a:r>
            <a:r>
              <a:rPr lang="es-MX" sz="2200" b="0" i="0" spc="-100">
                <a:effectLst/>
              </a:rPr>
              <a:t>: Redes Neuronales Recurrentes (RNN) con Long Short-</a:t>
            </a:r>
            <a:r>
              <a:rPr lang="es-MX" sz="2200" b="0" i="0" spc="-100" err="1">
                <a:effectLst/>
              </a:rPr>
              <a:t>Term</a:t>
            </a:r>
            <a:r>
              <a:rPr lang="es-MX" sz="2200" b="0" i="0" spc="-100">
                <a:effectLst/>
              </a:rPr>
              <a:t> </a:t>
            </a:r>
            <a:r>
              <a:rPr lang="es-MX" sz="2200" b="0" i="0" spc="-100" err="1">
                <a:effectLst/>
              </a:rPr>
              <a:t>Memory</a:t>
            </a:r>
            <a:r>
              <a:rPr lang="es-MX" sz="2200" b="0" i="0" spc="-100">
                <a:effectLst/>
              </a:rPr>
              <a:t> (LSTM</a:t>
            </a:r>
            <a:r>
              <a:rPr lang="es-MX" sz="2200" spc="-100"/>
              <a:t>) y modelo estadístico SARIMAX.</a:t>
            </a:r>
            <a:endParaRPr lang="es-MX" sz="2200" b="0" i="0" spc="-100">
              <a:effectLst/>
            </a:endParaRPr>
          </a:p>
        </p:txBody>
      </p:sp>
      <p:pic>
        <p:nvPicPr>
          <p:cNvPr id="6" name="Picture 5" descr="Parte de una red con un fondo blanco">
            <a:extLst>
              <a:ext uri="{FF2B5EF4-FFF2-40B4-BE49-F238E27FC236}">
                <a16:creationId xmlns:a16="http://schemas.microsoft.com/office/drawing/2014/main" id="{BEA95E1E-0982-02D4-E3BA-B6C1F79EA032}"/>
              </a:ext>
            </a:extLst>
          </p:cNvPr>
          <p:cNvPicPr>
            <a:picLocks noChangeAspect="1"/>
          </p:cNvPicPr>
          <p:nvPr/>
        </p:nvPicPr>
        <p:blipFill rotWithShape="1">
          <a:blip r:embed="rId2"/>
          <a:srcRect r="42537" b="-1"/>
          <a:stretch/>
        </p:blipFill>
        <p:spPr>
          <a:xfrm>
            <a:off x="20" y="10"/>
            <a:ext cx="5903704" cy="6857990"/>
          </a:xfrm>
          <a:custGeom>
            <a:avLst/>
            <a:gdLst/>
            <a:ahLst/>
            <a:cxnLst/>
            <a:rect l="l" t="t" r="r" b="b"/>
            <a:pathLst>
              <a:path w="5903724" h="6858000">
                <a:moveTo>
                  <a:pt x="0" y="0"/>
                </a:moveTo>
                <a:lnTo>
                  <a:pt x="5886178" y="0"/>
                </a:lnTo>
                <a:lnTo>
                  <a:pt x="5890522" y="42009"/>
                </a:lnTo>
                <a:cubicBezTo>
                  <a:pt x="5948302" y="788432"/>
                  <a:pt x="5795211" y="5194623"/>
                  <a:pt x="5836720" y="6279216"/>
                </a:cubicBezTo>
                <a:cubicBezTo>
                  <a:pt x="5842686" y="6384211"/>
                  <a:pt x="5845802" y="6526851"/>
                  <a:pt x="5846540" y="6699667"/>
                </a:cubicBezTo>
                <a:lnTo>
                  <a:pt x="5846508" y="6858000"/>
                </a:lnTo>
                <a:lnTo>
                  <a:pt x="0" y="6858000"/>
                </a:lnTo>
                <a:close/>
              </a:path>
            </a:pathLst>
          </a:custGeom>
        </p:spPr>
      </p:pic>
      <p:grpSp>
        <p:nvGrpSpPr>
          <p:cNvPr id="16" name="Group 15">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7909203" y="317452"/>
            <a:ext cx="2117174" cy="588806"/>
            <a:chOff x="4549904" y="5078157"/>
            <a:chExt cx="3023338" cy="840818"/>
          </a:xfrm>
        </p:grpSpPr>
        <p:sp>
          <p:nvSpPr>
            <p:cNvPr id="17"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8"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9"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21" name="Group 20">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7990093" y="5372723"/>
            <a:ext cx="2088038" cy="719230"/>
            <a:chOff x="4532666" y="505937"/>
            <a:chExt cx="2981730" cy="1027064"/>
          </a:xfrm>
        </p:grpSpPr>
        <p:sp>
          <p:nvSpPr>
            <p:cNvPr id="22"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3"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4"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
        <p:nvSpPr>
          <p:cNvPr id="4" name="Marcador de número de diapositiva 3">
            <a:extLst>
              <a:ext uri="{FF2B5EF4-FFF2-40B4-BE49-F238E27FC236}">
                <a16:creationId xmlns:a16="http://schemas.microsoft.com/office/drawing/2014/main" id="{3196BC9C-D079-A1F2-2774-B6D72D9D9C65}"/>
              </a:ext>
            </a:extLst>
          </p:cNvPr>
          <p:cNvSpPr>
            <a:spLocks noGrp="1"/>
          </p:cNvSpPr>
          <p:nvPr>
            <p:ph type="sldNum" sz="quarter" idx="12"/>
          </p:nvPr>
        </p:nvSpPr>
        <p:spPr>
          <a:xfrm>
            <a:off x="10272713" y="6138000"/>
            <a:ext cx="1187449" cy="720000"/>
          </a:xfrm>
        </p:spPr>
        <p:txBody>
          <a:bodyPr vert="horz" lIns="0" tIns="180000" rIns="0" bIns="180000" rtlCol="0" anchor="ctr">
            <a:normAutofit/>
          </a:bodyPr>
          <a:lstStyle/>
          <a:p>
            <a:pPr>
              <a:spcAft>
                <a:spcPts val="600"/>
              </a:spcAft>
            </a:pPr>
            <a:r>
              <a:rPr lang="en-US"/>
              <a:t>12/17</a:t>
            </a:r>
          </a:p>
        </p:txBody>
      </p:sp>
    </p:spTree>
    <p:extLst>
      <p:ext uri="{BB962C8B-B14F-4D97-AF65-F5344CB8AC3E}">
        <p14:creationId xmlns:p14="http://schemas.microsoft.com/office/powerpoint/2010/main" val="1302448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9">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11">
            <a:extLst>
              <a:ext uri="{FF2B5EF4-FFF2-40B4-BE49-F238E27FC236}">
                <a16:creationId xmlns:a16="http://schemas.microsoft.com/office/drawing/2014/main" id="{C56AE383-06A1-42D3-B1AF-CE22194F5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3">
            <a:extLst>
              <a:ext uri="{FF2B5EF4-FFF2-40B4-BE49-F238E27FC236}">
                <a16:creationId xmlns:a16="http://schemas.microsoft.com/office/drawing/2014/main" id="{3D70B90B-BED1-4715-9BFE-9622C47A2B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6324C40-07E2-EB1E-399B-42062D49646D}"/>
              </a:ext>
            </a:extLst>
          </p:cNvPr>
          <p:cNvSpPr>
            <a:spLocks noGrp="1"/>
          </p:cNvSpPr>
          <p:nvPr>
            <p:ph type="title"/>
          </p:nvPr>
        </p:nvSpPr>
        <p:spPr>
          <a:xfrm>
            <a:off x="789850" y="1820863"/>
            <a:ext cx="5015638" cy="2795738"/>
          </a:xfrm>
        </p:spPr>
        <p:txBody>
          <a:bodyPr vert="horz" wrap="square" lIns="0" tIns="0" rIns="0" bIns="0" rtlCol="0" anchor="b" anchorCtr="0">
            <a:noAutofit/>
          </a:bodyPr>
          <a:lstStyle/>
          <a:p>
            <a:pPr algn="ctr"/>
            <a:r>
              <a:rPr lang="es-MX" sz="2200" b="0" i="0" spc="-100">
                <a:effectLst/>
              </a:rPr>
              <a:t>El modelo se entrena con datos históricos,</a:t>
            </a:r>
            <a:r>
              <a:rPr lang="es-MX" sz="2200" spc="-100"/>
              <a:t> y evaluamos</a:t>
            </a:r>
            <a:r>
              <a:rPr lang="es-MX" sz="2200" b="0" i="0" spc="-100">
                <a:effectLst/>
              </a:rPr>
              <a:t> su rendimiento mediante:</a:t>
            </a:r>
            <a:br>
              <a:rPr lang="es-MX" sz="2200" b="0" i="0" spc="-100">
                <a:effectLst/>
              </a:rPr>
            </a:br>
            <a:r>
              <a:rPr lang="es-MX" sz="2200" b="0" i="0" spc="-100">
                <a:effectLst/>
              </a:rPr>
              <a:t>- Métricas: Error Cuadrático Medio (MSE) y Error Absoluto Medio (MAE).</a:t>
            </a:r>
            <a:br>
              <a:rPr lang="es-MX" sz="2200" b="0" i="0" spc="-100">
                <a:effectLst/>
              </a:rPr>
            </a:br>
            <a:r>
              <a:rPr lang="es-MX" sz="2200" b="0" i="0" spc="-100">
                <a:effectLst/>
              </a:rPr>
              <a:t>- Objetivo: Predicciones precisas para la planificación eficaz de la flota de </a:t>
            </a:r>
            <a:r>
              <a:rPr lang="es-MX" sz="2200" b="0" i="0" spc="-100" err="1">
                <a:effectLst/>
              </a:rPr>
              <a:t>EcoTaxis</a:t>
            </a:r>
            <a:r>
              <a:rPr lang="es-MX" sz="2200" b="0" i="0" spc="-100">
                <a:effectLst/>
              </a:rPr>
              <a:t>.</a:t>
            </a:r>
          </a:p>
        </p:txBody>
      </p:sp>
      <p:pic>
        <p:nvPicPr>
          <p:cNvPr id="23" name="Picture 5" descr="CPU con números binarios y placa base">
            <a:extLst>
              <a:ext uri="{FF2B5EF4-FFF2-40B4-BE49-F238E27FC236}">
                <a16:creationId xmlns:a16="http://schemas.microsoft.com/office/drawing/2014/main" id="{E8E009CD-9130-C50A-303E-B64EDCE9C26F}"/>
              </a:ext>
            </a:extLst>
          </p:cNvPr>
          <p:cNvPicPr>
            <a:picLocks noChangeAspect="1"/>
          </p:cNvPicPr>
          <p:nvPr/>
        </p:nvPicPr>
        <p:blipFill rotWithShape="1">
          <a:blip r:embed="rId2"/>
          <a:srcRect l="28739" r="22838"/>
          <a:stretch/>
        </p:blipFill>
        <p:spPr>
          <a:xfrm>
            <a:off x="6288276" y="10"/>
            <a:ext cx="5903725" cy="6857990"/>
          </a:xfrm>
          <a:custGeom>
            <a:avLst/>
            <a:gdLst/>
            <a:ahLst/>
            <a:cxnLst/>
            <a:rect l="l" t="t" r="r" b="b"/>
            <a:pathLst>
              <a:path w="5903725" h="6858000">
                <a:moveTo>
                  <a:pt x="17547" y="0"/>
                </a:moveTo>
                <a:lnTo>
                  <a:pt x="5903725" y="0"/>
                </a:lnTo>
                <a:lnTo>
                  <a:pt x="5903725" y="6858000"/>
                </a:lnTo>
                <a:lnTo>
                  <a:pt x="57217" y="6858000"/>
                </a:lnTo>
                <a:lnTo>
                  <a:pt x="57185" y="6699667"/>
                </a:lnTo>
                <a:cubicBezTo>
                  <a:pt x="57923" y="6526851"/>
                  <a:pt x="61039" y="6384211"/>
                  <a:pt x="67005" y="6279216"/>
                </a:cubicBezTo>
                <a:cubicBezTo>
                  <a:pt x="108514" y="5194623"/>
                  <a:pt x="-44577" y="788432"/>
                  <a:pt x="13203" y="42009"/>
                </a:cubicBezTo>
                <a:close/>
              </a:path>
            </a:pathLst>
          </a:custGeom>
        </p:spPr>
      </p:pic>
      <p:sp>
        <p:nvSpPr>
          <p:cNvPr id="4" name="Marcador de número de diapositiva 3">
            <a:extLst>
              <a:ext uri="{FF2B5EF4-FFF2-40B4-BE49-F238E27FC236}">
                <a16:creationId xmlns:a16="http://schemas.microsoft.com/office/drawing/2014/main" id="{24E0DF95-C9E9-1295-7E7D-694E6BF42DAF}"/>
              </a:ext>
            </a:extLst>
          </p:cNvPr>
          <p:cNvSpPr>
            <a:spLocks noGrp="1"/>
          </p:cNvSpPr>
          <p:nvPr>
            <p:ph type="sldNum" sz="quarter" idx="12"/>
          </p:nvPr>
        </p:nvSpPr>
        <p:spPr>
          <a:xfrm>
            <a:off x="10272713" y="6138000"/>
            <a:ext cx="1187449" cy="720000"/>
          </a:xfrm>
        </p:spPr>
        <p:txBody>
          <a:bodyPr vert="horz" lIns="0" tIns="180000" rIns="0" bIns="180000" rtlCol="0" anchor="ctr">
            <a:normAutofit/>
          </a:bodyPr>
          <a:lstStyle/>
          <a:p>
            <a:pPr>
              <a:spcAft>
                <a:spcPts val="600"/>
              </a:spcAft>
            </a:pPr>
            <a:r>
              <a:rPr lang="en-US">
                <a:solidFill>
                  <a:srgbClr val="FFFFFF"/>
                </a:solidFill>
              </a:rPr>
              <a:t>13/17</a:t>
            </a:r>
          </a:p>
        </p:txBody>
      </p:sp>
    </p:spTree>
    <p:extLst>
      <p:ext uri="{BB962C8B-B14F-4D97-AF65-F5344CB8AC3E}">
        <p14:creationId xmlns:p14="http://schemas.microsoft.com/office/powerpoint/2010/main" val="894961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54F3A7E8-6DA9-4C2B-ACC8-475F34DAEA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B21CDF0-4D24-4190-9285-9016C19C1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áfico lineal junto a una escalera">
            <a:extLst>
              <a:ext uri="{FF2B5EF4-FFF2-40B4-BE49-F238E27FC236}">
                <a16:creationId xmlns:a16="http://schemas.microsoft.com/office/drawing/2014/main" id="{58BA13F5-E54E-9E35-797F-1DD7330E0831}"/>
              </a:ext>
            </a:extLst>
          </p:cNvPr>
          <p:cNvPicPr>
            <a:picLocks noChangeAspect="1"/>
          </p:cNvPicPr>
          <p:nvPr/>
        </p:nvPicPr>
        <p:blipFill rotWithShape="1">
          <a:blip r:embed="rId2"/>
          <a:srcRect t="4610" r="-2" b="12331"/>
          <a:stretch/>
        </p:blipFill>
        <p:spPr>
          <a:xfrm>
            <a:off x="20" y="10"/>
            <a:ext cx="5903704" cy="6857990"/>
          </a:xfrm>
          <a:custGeom>
            <a:avLst/>
            <a:gdLst/>
            <a:ahLst/>
            <a:cxnLst/>
            <a:rect l="l" t="t" r="r" b="b"/>
            <a:pathLst>
              <a:path w="5903724" h="6858000">
                <a:moveTo>
                  <a:pt x="0" y="0"/>
                </a:moveTo>
                <a:lnTo>
                  <a:pt x="5886178" y="0"/>
                </a:lnTo>
                <a:lnTo>
                  <a:pt x="5890522" y="42009"/>
                </a:lnTo>
                <a:cubicBezTo>
                  <a:pt x="5948302" y="788432"/>
                  <a:pt x="5795211" y="5194623"/>
                  <a:pt x="5836720" y="6279216"/>
                </a:cubicBezTo>
                <a:cubicBezTo>
                  <a:pt x="5842686" y="6384211"/>
                  <a:pt x="5845802" y="6526851"/>
                  <a:pt x="5846540" y="6699667"/>
                </a:cubicBezTo>
                <a:lnTo>
                  <a:pt x="5846508" y="6858000"/>
                </a:lnTo>
                <a:lnTo>
                  <a:pt x="0" y="6858000"/>
                </a:lnTo>
                <a:close/>
              </a:path>
            </a:pathLst>
          </a:custGeom>
        </p:spPr>
      </p:pic>
      <p:grpSp>
        <p:nvGrpSpPr>
          <p:cNvPr id="28" name="Group 27">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7909203" y="317452"/>
            <a:ext cx="2117174" cy="588806"/>
            <a:chOff x="4549904" y="5078157"/>
            <a:chExt cx="3023338" cy="840818"/>
          </a:xfrm>
        </p:grpSpPr>
        <p:sp>
          <p:nvSpPr>
            <p:cNvPr id="29"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0"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1"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33" name="Group 32">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7990093" y="5372723"/>
            <a:ext cx="2088038" cy="719230"/>
            <a:chOff x="4532666" y="505937"/>
            <a:chExt cx="2981730" cy="1027064"/>
          </a:xfrm>
        </p:grpSpPr>
        <p:sp>
          <p:nvSpPr>
            <p:cNvPr id="34"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5"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6"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
        <p:nvSpPr>
          <p:cNvPr id="3" name="Marcador de número de diapositiva 2">
            <a:extLst>
              <a:ext uri="{FF2B5EF4-FFF2-40B4-BE49-F238E27FC236}">
                <a16:creationId xmlns:a16="http://schemas.microsoft.com/office/drawing/2014/main" id="{747C4596-BA7C-226B-84BE-DD99CB2800E5}"/>
              </a:ext>
            </a:extLst>
          </p:cNvPr>
          <p:cNvSpPr>
            <a:spLocks noGrp="1"/>
          </p:cNvSpPr>
          <p:nvPr>
            <p:ph type="sldNum" sz="quarter" idx="12"/>
          </p:nvPr>
        </p:nvSpPr>
        <p:spPr>
          <a:xfrm>
            <a:off x="10282739" y="6138000"/>
            <a:ext cx="1187449" cy="720000"/>
          </a:xfrm>
        </p:spPr>
        <p:txBody>
          <a:bodyPr/>
          <a:lstStyle/>
          <a:p>
            <a:r>
              <a:rPr lang="en-US"/>
              <a:t>14/17</a:t>
            </a:r>
          </a:p>
        </p:txBody>
      </p:sp>
      <p:sp>
        <p:nvSpPr>
          <p:cNvPr id="6" name="Título 1">
            <a:extLst>
              <a:ext uri="{FF2B5EF4-FFF2-40B4-BE49-F238E27FC236}">
                <a16:creationId xmlns:a16="http://schemas.microsoft.com/office/drawing/2014/main" id="{445AE056-3FB7-45EE-6ACD-4D321182DF1E}"/>
              </a:ext>
            </a:extLst>
          </p:cNvPr>
          <p:cNvSpPr txBox="1">
            <a:spLocks/>
          </p:cNvSpPr>
          <p:nvPr/>
        </p:nvSpPr>
        <p:spPr>
          <a:xfrm>
            <a:off x="6532887" y="1962226"/>
            <a:ext cx="5015638" cy="3066655"/>
          </a:xfrm>
          <a:prstGeom prst="rect">
            <a:avLst/>
          </a:prstGeom>
        </p:spPr>
        <p:txBody>
          <a:bodyPr vert="horz" wrap="square" lIns="0" tIns="0" rIns="0" bIns="0" rtlCol="0" anchor="ctr" anchorCtr="0">
            <a:noAutofit/>
          </a:bodyPr>
          <a:lst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a:lstStyle>
          <a:p>
            <a:pPr algn="ctr">
              <a:lnSpc>
                <a:spcPct val="90000"/>
              </a:lnSpc>
            </a:pPr>
            <a:r>
              <a:rPr lang="en-US" sz="2200" spc="-100" err="1"/>
              <a:t>Proponemos</a:t>
            </a:r>
            <a:r>
              <a:rPr lang="en-US" sz="2200" spc="-100"/>
              <a:t> </a:t>
            </a:r>
            <a:r>
              <a:rPr lang="en-US" sz="2200" spc="-100" err="1"/>
              <a:t>una</a:t>
            </a:r>
            <a:r>
              <a:rPr lang="en-US" sz="2200" spc="-100"/>
              <a:t> </a:t>
            </a:r>
            <a:r>
              <a:rPr lang="en-US" sz="2200" spc="-100" err="1"/>
              <a:t>metodología</a:t>
            </a:r>
            <a:r>
              <a:rPr lang="en-US" sz="2200" spc="-100"/>
              <a:t> de </a:t>
            </a:r>
            <a:r>
              <a:rPr lang="en-US" sz="2200" spc="-100" err="1"/>
              <a:t>trabajo</a:t>
            </a:r>
            <a:r>
              <a:rPr lang="en-US" sz="2200" spc="-100"/>
              <a:t> Scrum </a:t>
            </a:r>
            <a:r>
              <a:rPr lang="en-US" sz="2200" spc="-100" err="1"/>
              <a:t>en</a:t>
            </a:r>
            <a:r>
              <a:rPr lang="en-US" sz="2200" spc="-100"/>
              <a:t> 3 </a:t>
            </a:r>
            <a:r>
              <a:rPr lang="en-US" sz="2200" spc="-100" err="1"/>
              <a:t>fases</a:t>
            </a:r>
            <a:r>
              <a:rPr lang="en-US" sz="2200" spc="-100"/>
              <a:t>:</a:t>
            </a:r>
          </a:p>
          <a:p>
            <a:pPr marL="342900" indent="-342900" algn="ctr">
              <a:lnSpc>
                <a:spcPct val="90000"/>
              </a:lnSpc>
              <a:buFont typeface="Calibri"/>
              <a:buChar char="-"/>
            </a:pPr>
            <a:r>
              <a:rPr lang="en-US" sz="2200" spc="-100"/>
              <a:t>Sprint 1: 22/3/24 </a:t>
            </a:r>
            <a:r>
              <a:rPr lang="en-US" sz="2200" spc="-100" err="1"/>
              <a:t>Análisis</a:t>
            </a:r>
            <a:r>
              <a:rPr lang="en-US" sz="2200" spc="-100"/>
              <a:t> </a:t>
            </a:r>
            <a:r>
              <a:rPr lang="en-US" sz="2200" spc="-100" err="1"/>
              <a:t>inicial</a:t>
            </a:r>
            <a:r>
              <a:rPr lang="en-US" sz="2200" spc="-100"/>
              <a:t> y </a:t>
            </a:r>
            <a:r>
              <a:rPr lang="en-US" sz="2200" spc="-100" err="1"/>
              <a:t>propuesta</a:t>
            </a:r>
            <a:r>
              <a:rPr lang="en-US" sz="2200" spc="-100"/>
              <a:t> de </a:t>
            </a:r>
            <a:r>
              <a:rPr lang="en-US" sz="2200" spc="-100" err="1"/>
              <a:t>solución</a:t>
            </a:r>
            <a:endParaRPr lang="en-US" sz="2200" spc="-100"/>
          </a:p>
          <a:p>
            <a:pPr marL="342900" indent="-342900" algn="ctr">
              <a:lnSpc>
                <a:spcPct val="90000"/>
              </a:lnSpc>
              <a:buFont typeface="Calibri"/>
              <a:buChar char="-"/>
            </a:pPr>
            <a:r>
              <a:rPr lang="en-US" sz="2200" spc="-100"/>
              <a:t>Sprint 2: 12/4/24 Pipeline + MVP</a:t>
            </a:r>
          </a:p>
          <a:p>
            <a:pPr marL="342900" indent="-342900" algn="ctr">
              <a:lnSpc>
                <a:spcPct val="90000"/>
              </a:lnSpc>
              <a:buFont typeface="Calibri"/>
              <a:buChar char="-"/>
            </a:pPr>
            <a:r>
              <a:rPr lang="en-US" sz="2200" spc="-100"/>
              <a:t>Sprint 3: </a:t>
            </a:r>
            <a:r>
              <a:rPr lang="en-US" sz="2200" spc="-100" err="1"/>
              <a:t>Modelo</a:t>
            </a:r>
            <a:r>
              <a:rPr lang="en-US" sz="2200" spc="-100"/>
              <a:t> </a:t>
            </a:r>
            <a:r>
              <a:rPr lang="en-US" sz="2200" spc="-100" err="1"/>
              <a:t>en</a:t>
            </a:r>
            <a:r>
              <a:rPr lang="en-US" sz="2200" spc="-100"/>
              <a:t> </a:t>
            </a:r>
            <a:r>
              <a:rPr lang="en-US" sz="2200" spc="-100" err="1"/>
              <a:t>producción</a:t>
            </a:r>
            <a:endParaRPr lang="en-US" sz="2200" spc="-100"/>
          </a:p>
        </p:txBody>
      </p:sp>
      <p:sp>
        <p:nvSpPr>
          <p:cNvPr id="10" name="Título 1">
            <a:extLst>
              <a:ext uri="{FF2B5EF4-FFF2-40B4-BE49-F238E27FC236}">
                <a16:creationId xmlns:a16="http://schemas.microsoft.com/office/drawing/2014/main" id="{E72069D8-B063-92F1-BF91-2E9B02DBE3CD}"/>
              </a:ext>
            </a:extLst>
          </p:cNvPr>
          <p:cNvSpPr>
            <a:spLocks noGrp="1"/>
          </p:cNvSpPr>
          <p:nvPr>
            <p:ph type="title"/>
          </p:nvPr>
        </p:nvSpPr>
        <p:spPr>
          <a:xfrm>
            <a:off x="6716319" y="1445711"/>
            <a:ext cx="4495764" cy="629220"/>
          </a:xfrm>
        </p:spPr>
        <p:txBody>
          <a:bodyPr>
            <a:normAutofit fontScale="90000"/>
          </a:bodyPr>
          <a:lstStyle/>
          <a:p>
            <a:pPr algn="ctr"/>
            <a:r>
              <a:rPr lang="es-MX"/>
              <a:t>Metodología de trabajo</a:t>
            </a:r>
            <a:br>
              <a:rPr lang="es-MX"/>
            </a:br>
            <a:endParaRPr lang="es-MX"/>
          </a:p>
        </p:txBody>
      </p:sp>
    </p:spTree>
    <p:extLst>
      <p:ext uri="{BB962C8B-B14F-4D97-AF65-F5344CB8AC3E}">
        <p14:creationId xmlns:p14="http://schemas.microsoft.com/office/powerpoint/2010/main" val="30700567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308119F7-B84E-4EBF-919F-A9B0F6D92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DAA17479-17CB-402A-8689-750C6F3858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ítulo 1">
            <a:extLst>
              <a:ext uri="{FF2B5EF4-FFF2-40B4-BE49-F238E27FC236}">
                <a16:creationId xmlns:a16="http://schemas.microsoft.com/office/drawing/2014/main" id="{64249D10-8DB2-A37C-2A64-F0716576C4B5}"/>
              </a:ext>
            </a:extLst>
          </p:cNvPr>
          <p:cNvSpPr>
            <a:spLocks noGrp="1"/>
          </p:cNvSpPr>
          <p:nvPr>
            <p:ph type="title"/>
          </p:nvPr>
        </p:nvSpPr>
        <p:spPr>
          <a:xfrm>
            <a:off x="720000" y="619200"/>
            <a:ext cx="3107463" cy="5510138"/>
          </a:xfrm>
        </p:spPr>
        <p:txBody>
          <a:bodyPr vert="horz" wrap="square" lIns="0" tIns="0" rIns="0" bIns="0" rtlCol="0" anchor="t" anchorCtr="0">
            <a:normAutofit/>
          </a:bodyPr>
          <a:lstStyle/>
          <a:p>
            <a:r>
              <a:rPr lang="en-US" sz="2700"/>
              <a:t>Stack </a:t>
            </a:r>
            <a:r>
              <a:rPr lang="en-US" sz="2700" err="1"/>
              <a:t>tecnológico</a:t>
            </a:r>
            <a:br>
              <a:rPr lang="en-US" sz="2700"/>
            </a:br>
            <a:endParaRPr lang="en-US" sz="2700"/>
          </a:p>
        </p:txBody>
      </p:sp>
      <p:sp useBgFill="1">
        <p:nvSpPr>
          <p:cNvPr id="49" name="Freeform: Shape 48">
            <a:extLst>
              <a:ext uri="{FF2B5EF4-FFF2-40B4-BE49-F238E27FC236}">
                <a16:creationId xmlns:a16="http://schemas.microsoft.com/office/drawing/2014/main" id="{F534AA72-89BF-4BB0-B339-DEB9FC7F1B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2978" y="0"/>
            <a:ext cx="7809022" cy="6858000"/>
          </a:xfrm>
          <a:custGeom>
            <a:avLst/>
            <a:gdLst>
              <a:gd name="connsiteX0" fmla="*/ 27229 w 7809022"/>
              <a:gd name="connsiteY0" fmla="*/ 0 h 6858000"/>
              <a:gd name="connsiteX1" fmla="*/ 7809022 w 7809022"/>
              <a:gd name="connsiteY1" fmla="*/ 0 h 6858000"/>
              <a:gd name="connsiteX2" fmla="*/ 7809022 w 7809022"/>
              <a:gd name="connsiteY2" fmla="*/ 6858000 h 6858000"/>
              <a:gd name="connsiteX3" fmla="*/ 41303 w 7809022"/>
              <a:gd name="connsiteY3" fmla="*/ 6858000 h 6858000"/>
              <a:gd name="connsiteX4" fmla="*/ 41303 w 7809022"/>
              <a:gd name="connsiteY4" fmla="*/ 6822879 h 6858000"/>
              <a:gd name="connsiteX5" fmla="*/ 41303 w 7809022"/>
              <a:gd name="connsiteY5" fmla="*/ 6667752 h 6858000"/>
              <a:gd name="connsiteX6" fmla="*/ 0 w 7809022"/>
              <a:gd name="connsiteY6" fmla="*/ 3813425 h 6858000"/>
              <a:gd name="connsiteX7" fmla="*/ 41303 w 7809022"/>
              <a:gd name="connsiteY7" fmla="*/ 2572413 h 6858000"/>
              <a:gd name="connsiteX8" fmla="*/ 41303 w 7809022"/>
              <a:gd name="connsiteY8" fmla="*/ 1496869 h 6858000"/>
              <a:gd name="connsiteX9" fmla="*/ 41303 w 7809022"/>
              <a:gd name="connsiteY9" fmla="*/ 1083199 h 6858000"/>
              <a:gd name="connsiteX10" fmla="*/ 0 w 7809022"/>
              <a:gd name="connsiteY10" fmla="*/ 545427 h 6858000"/>
              <a:gd name="connsiteX11" fmla="*/ 22153 w 7809022"/>
              <a:gd name="connsiteY11" fmla="*/ 10166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9022" h="6858000">
                <a:moveTo>
                  <a:pt x="27229" y="0"/>
                </a:moveTo>
                <a:lnTo>
                  <a:pt x="7809022" y="0"/>
                </a:lnTo>
                <a:lnTo>
                  <a:pt x="7809022" y="6858000"/>
                </a:lnTo>
                <a:lnTo>
                  <a:pt x="41303" y="6858000"/>
                </a:lnTo>
                <a:lnTo>
                  <a:pt x="41303" y="6822879"/>
                </a:lnTo>
                <a:cubicBezTo>
                  <a:pt x="41303" y="6760828"/>
                  <a:pt x="41303" y="6709119"/>
                  <a:pt x="41303" y="6667752"/>
                </a:cubicBezTo>
                <a:cubicBezTo>
                  <a:pt x="41303" y="6667752"/>
                  <a:pt x="41303" y="6667752"/>
                  <a:pt x="0" y="3813425"/>
                </a:cubicBezTo>
                <a:cubicBezTo>
                  <a:pt x="0" y="3813425"/>
                  <a:pt x="0" y="3813425"/>
                  <a:pt x="41303" y="2572413"/>
                </a:cubicBezTo>
                <a:cubicBezTo>
                  <a:pt x="41303" y="2572413"/>
                  <a:pt x="41303" y="2572413"/>
                  <a:pt x="41303" y="1496869"/>
                </a:cubicBezTo>
                <a:cubicBezTo>
                  <a:pt x="41303" y="1455502"/>
                  <a:pt x="41303" y="1290034"/>
                  <a:pt x="41303" y="1083199"/>
                </a:cubicBezTo>
                <a:cubicBezTo>
                  <a:pt x="41303" y="876364"/>
                  <a:pt x="0" y="710895"/>
                  <a:pt x="0" y="545427"/>
                </a:cubicBezTo>
                <a:cubicBezTo>
                  <a:pt x="0" y="545427"/>
                  <a:pt x="0" y="545427"/>
                  <a:pt x="22153" y="101661"/>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4" name="Marcador de número de diapositiva 3">
            <a:extLst>
              <a:ext uri="{FF2B5EF4-FFF2-40B4-BE49-F238E27FC236}">
                <a16:creationId xmlns:a16="http://schemas.microsoft.com/office/drawing/2014/main" id="{DC952342-2051-0BCA-92EA-464808FEAC2C}"/>
              </a:ext>
            </a:extLst>
          </p:cNvPr>
          <p:cNvSpPr>
            <a:spLocks noGrp="1"/>
          </p:cNvSpPr>
          <p:nvPr>
            <p:ph type="sldNum" sz="quarter" idx="12"/>
          </p:nvPr>
        </p:nvSpPr>
        <p:spPr>
          <a:xfrm>
            <a:off x="10272713" y="6138000"/>
            <a:ext cx="1187449" cy="720000"/>
          </a:xfrm>
        </p:spPr>
        <p:txBody>
          <a:bodyPr vert="horz" lIns="0" tIns="180000" rIns="0" bIns="180000" rtlCol="0" anchor="ctr">
            <a:normAutofit/>
          </a:bodyPr>
          <a:lstStyle/>
          <a:p>
            <a:pPr>
              <a:spcAft>
                <a:spcPts val="600"/>
              </a:spcAft>
            </a:pPr>
            <a:r>
              <a:rPr lang="en-US"/>
              <a:t>15/17</a:t>
            </a:r>
          </a:p>
        </p:txBody>
      </p:sp>
      <p:sp>
        <p:nvSpPr>
          <p:cNvPr id="15" name="CuadroTexto 14">
            <a:extLst>
              <a:ext uri="{FF2B5EF4-FFF2-40B4-BE49-F238E27FC236}">
                <a16:creationId xmlns:a16="http://schemas.microsoft.com/office/drawing/2014/main" id="{B57EC348-DC15-4913-897A-B7D7BC12F06D}"/>
              </a:ext>
            </a:extLst>
          </p:cNvPr>
          <p:cNvSpPr txBox="1"/>
          <p:nvPr/>
        </p:nvSpPr>
        <p:spPr>
          <a:xfrm>
            <a:off x="660400" y="3479800"/>
            <a:ext cx="3759200" cy="646331"/>
          </a:xfrm>
          <a:prstGeom prst="rect">
            <a:avLst/>
          </a:prstGeom>
          <a:noFill/>
        </p:spPr>
        <p:txBody>
          <a:bodyPr wrap="square">
            <a:spAutoFit/>
          </a:bodyPr>
          <a:lstStyle/>
          <a:p>
            <a:pPr>
              <a:spcAft>
                <a:spcPts val="600"/>
              </a:spcAft>
            </a:pPr>
            <a:br>
              <a:rPr lang="es-CO"/>
            </a:br>
            <a:endParaRPr lang="es-CO"/>
          </a:p>
        </p:txBody>
      </p:sp>
      <p:graphicFrame>
        <p:nvGraphicFramePr>
          <p:cNvPr id="41" name="CuadroTexto 2">
            <a:extLst>
              <a:ext uri="{FF2B5EF4-FFF2-40B4-BE49-F238E27FC236}">
                <a16:creationId xmlns:a16="http://schemas.microsoft.com/office/drawing/2014/main" id="{3DE1C797-24F0-B515-0B45-01F4E28A9406}"/>
              </a:ext>
            </a:extLst>
          </p:cNvPr>
          <p:cNvGraphicFramePr/>
          <p:nvPr>
            <p:extLst>
              <p:ext uri="{D42A27DB-BD31-4B8C-83A1-F6EECF244321}">
                <p14:modId xmlns:p14="http://schemas.microsoft.com/office/powerpoint/2010/main" val="694143663"/>
              </p:ext>
            </p:extLst>
          </p:nvPr>
        </p:nvGraphicFramePr>
        <p:xfrm>
          <a:off x="7111667" y="333570"/>
          <a:ext cx="4821850" cy="42711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6" name="Picture 2">
            <a:extLst>
              <a:ext uri="{FF2B5EF4-FFF2-40B4-BE49-F238E27FC236}">
                <a16:creationId xmlns:a16="http://schemas.microsoft.com/office/drawing/2014/main" id="{57D1FE8E-CC16-22FC-D2C5-F71CB4C6EBE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826" y="1635194"/>
            <a:ext cx="6972324" cy="46923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48118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Rectangle 29">
            <a:extLst>
              <a:ext uri="{FF2B5EF4-FFF2-40B4-BE49-F238E27FC236}">
                <a16:creationId xmlns:a16="http://schemas.microsoft.com/office/drawing/2014/main" id="{8D128206-5B44-431B-AC4F-F56230722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mplio grupo de paracaidistas en el aire">
            <a:extLst>
              <a:ext uri="{FF2B5EF4-FFF2-40B4-BE49-F238E27FC236}">
                <a16:creationId xmlns:a16="http://schemas.microsoft.com/office/drawing/2014/main" id="{93AB7DE4-AFF6-3671-71DB-20C870EE20A4}"/>
              </a:ext>
            </a:extLst>
          </p:cNvPr>
          <p:cNvPicPr>
            <a:picLocks noChangeAspect="1"/>
          </p:cNvPicPr>
          <p:nvPr/>
        </p:nvPicPr>
        <p:blipFill rotWithShape="1">
          <a:blip r:embed="rId2"/>
          <a:srcRect t="7927" r="-1" b="7465"/>
          <a:stretch/>
        </p:blipFill>
        <p:spPr>
          <a:xfrm>
            <a:off x="20" y="10"/>
            <a:ext cx="12188932" cy="6857990"/>
          </a:xfrm>
          <a:prstGeom prst="rect">
            <a:avLst/>
          </a:prstGeom>
        </p:spPr>
      </p:pic>
      <p:sp useBgFill="1">
        <p:nvSpPr>
          <p:cNvPr id="32" name="Freeform: Shape 31">
            <a:extLst>
              <a:ext uri="{FF2B5EF4-FFF2-40B4-BE49-F238E27FC236}">
                <a16:creationId xmlns:a16="http://schemas.microsoft.com/office/drawing/2014/main" id="{25EF408A-EA6D-4426-AA3C-8E5FBF5622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67958" y="0"/>
            <a:ext cx="6824042" cy="6858000"/>
          </a:xfrm>
          <a:custGeom>
            <a:avLst/>
            <a:gdLst>
              <a:gd name="connsiteX0" fmla="*/ 1867233 w 6824042"/>
              <a:gd name="connsiteY0" fmla="*/ 0 h 6858000"/>
              <a:gd name="connsiteX1" fmla="*/ 5459257 w 6824042"/>
              <a:gd name="connsiteY1" fmla="*/ 0 h 6858000"/>
              <a:gd name="connsiteX2" fmla="*/ 5612482 w 6824042"/>
              <a:gd name="connsiteY2" fmla="*/ 69660 h 6858000"/>
              <a:gd name="connsiteX3" fmla="*/ 6505064 w 6824042"/>
              <a:gd name="connsiteY3" fmla="*/ 716540 h 6858000"/>
              <a:gd name="connsiteX4" fmla="*/ 6800287 w 6824042"/>
              <a:gd name="connsiteY4" fmla="*/ 1174346 h 6858000"/>
              <a:gd name="connsiteX5" fmla="*/ 6824042 w 6824042"/>
              <a:gd name="connsiteY5" fmla="*/ 1217021 h 6858000"/>
              <a:gd name="connsiteX6" fmla="*/ 6824042 w 6824042"/>
              <a:gd name="connsiteY6" fmla="*/ 5287937 h 6858000"/>
              <a:gd name="connsiteX7" fmla="*/ 6822818 w 6824042"/>
              <a:gd name="connsiteY7" fmla="*/ 5290151 h 6858000"/>
              <a:gd name="connsiteX8" fmla="*/ 6674663 w 6824042"/>
              <a:gd name="connsiteY8" fmla="*/ 5523208 h 6858000"/>
              <a:gd name="connsiteX9" fmla="*/ 5070316 w 6824042"/>
              <a:gd name="connsiteY9" fmla="*/ 6701530 h 6858000"/>
              <a:gd name="connsiteX10" fmla="*/ 4867077 w 6824042"/>
              <a:gd name="connsiteY10" fmla="*/ 6791320 h 6858000"/>
              <a:gd name="connsiteX11" fmla="*/ 4707141 w 6824042"/>
              <a:gd name="connsiteY11" fmla="*/ 6858000 h 6858000"/>
              <a:gd name="connsiteX12" fmla="*/ 2866633 w 6824042"/>
              <a:gd name="connsiteY12" fmla="*/ 6858000 h 6858000"/>
              <a:gd name="connsiteX13" fmla="*/ 2733070 w 6824042"/>
              <a:gd name="connsiteY13" fmla="*/ 6813004 h 6858000"/>
              <a:gd name="connsiteX14" fmla="*/ 838418 w 6824042"/>
              <a:gd name="connsiteY14" fmla="*/ 5737823 h 6858000"/>
              <a:gd name="connsiteX15" fmla="*/ 9288 w 6824042"/>
              <a:gd name="connsiteY15" fmla="*/ 3587942 h 6858000"/>
              <a:gd name="connsiteX16" fmla="*/ 423663 w 6824042"/>
              <a:gd name="connsiteY16" fmla="*/ 1514812 h 6858000"/>
              <a:gd name="connsiteX17" fmla="*/ 1219538 w 6824042"/>
              <a:gd name="connsiteY17" fmla="*/ 461634 h 6858000"/>
              <a:gd name="connsiteX18" fmla="*/ 1685459 w 6824042"/>
              <a:gd name="connsiteY18" fmla="*/ 1159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824042" h="6858000">
                <a:moveTo>
                  <a:pt x="1867233" y="0"/>
                </a:moveTo>
                <a:lnTo>
                  <a:pt x="5459257" y="0"/>
                </a:lnTo>
                <a:lnTo>
                  <a:pt x="5612482" y="69660"/>
                </a:lnTo>
                <a:cubicBezTo>
                  <a:pt x="5936881" y="232843"/>
                  <a:pt x="6236426" y="447902"/>
                  <a:pt x="6505064" y="716540"/>
                </a:cubicBezTo>
                <a:cubicBezTo>
                  <a:pt x="6543455" y="754931"/>
                  <a:pt x="6659817" y="928315"/>
                  <a:pt x="6800287" y="1174346"/>
                </a:cubicBezTo>
                <a:lnTo>
                  <a:pt x="6824042" y="1217021"/>
                </a:lnTo>
                <a:lnTo>
                  <a:pt x="6824042" y="5287937"/>
                </a:lnTo>
                <a:lnTo>
                  <a:pt x="6822818" y="5290151"/>
                </a:lnTo>
                <a:cubicBezTo>
                  <a:pt x="6774083" y="5372380"/>
                  <a:pt x="6724488" y="5450315"/>
                  <a:pt x="6674663" y="5523208"/>
                </a:cubicBezTo>
                <a:cubicBezTo>
                  <a:pt x="6566752" y="5692281"/>
                  <a:pt x="5623182" y="6455528"/>
                  <a:pt x="5070316" y="6701530"/>
                </a:cubicBezTo>
                <a:cubicBezTo>
                  <a:pt x="5001275" y="6732213"/>
                  <a:pt x="4933755" y="6762363"/>
                  <a:pt x="4867077" y="6791320"/>
                </a:cubicBezTo>
                <a:lnTo>
                  <a:pt x="4707141" y="6858000"/>
                </a:lnTo>
                <a:lnTo>
                  <a:pt x="2866633" y="6858000"/>
                </a:lnTo>
                <a:lnTo>
                  <a:pt x="2733070" y="6813004"/>
                </a:lnTo>
                <a:cubicBezTo>
                  <a:pt x="2037395" y="6569450"/>
                  <a:pt x="1196208" y="6164593"/>
                  <a:pt x="838418" y="5737823"/>
                </a:cubicBezTo>
                <a:cubicBezTo>
                  <a:pt x="362418" y="5169851"/>
                  <a:pt x="9618" y="4448098"/>
                  <a:pt x="9288" y="3587942"/>
                </a:cubicBezTo>
                <a:cubicBezTo>
                  <a:pt x="-36697" y="2651117"/>
                  <a:pt x="86021" y="2036995"/>
                  <a:pt x="423663" y="1514812"/>
                </a:cubicBezTo>
                <a:cubicBezTo>
                  <a:pt x="688952" y="1164107"/>
                  <a:pt x="879378" y="737469"/>
                  <a:pt x="1219538" y="461634"/>
                </a:cubicBezTo>
                <a:cubicBezTo>
                  <a:pt x="1347098" y="358197"/>
                  <a:pt x="1505776" y="236097"/>
                  <a:pt x="1685459" y="115904"/>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43D2C8DB-B83E-73C3-EA0D-D9E67849345A}"/>
              </a:ext>
            </a:extLst>
          </p:cNvPr>
          <p:cNvSpPr>
            <a:spLocks noGrp="1"/>
          </p:cNvSpPr>
          <p:nvPr>
            <p:ph type="title"/>
          </p:nvPr>
        </p:nvSpPr>
        <p:spPr>
          <a:xfrm>
            <a:off x="6442301" y="2624885"/>
            <a:ext cx="5015638" cy="2075012"/>
          </a:xfrm>
        </p:spPr>
        <p:txBody>
          <a:bodyPr vert="horz" wrap="square" lIns="0" tIns="0" rIns="0" bIns="0" rtlCol="0" anchor="b" anchorCtr="0">
            <a:noAutofit/>
          </a:bodyPr>
          <a:lstStyle/>
          <a:p>
            <a:pPr algn="ctr">
              <a:lnSpc>
                <a:spcPct val="90000"/>
              </a:lnSpc>
            </a:pPr>
            <a:r>
              <a:rPr lang="es-AR" sz="2200" spc="-100"/>
              <a:t>Invitamos a todos los </a:t>
            </a:r>
            <a:r>
              <a:rPr lang="es-AR" sz="2200" spc="-100" err="1"/>
              <a:t>stakeholders</a:t>
            </a:r>
            <a:r>
              <a:rPr lang="es-AR" sz="2200" spc="-100"/>
              <a:t> a unirse a nosotros en esta iniciativa revolucionaria para hacer de Nueva York una ciudad líder en transporte sostenible. Agradecemos a todos los colaboradores y socios que hacen posible este proyecto. ¡Juntos, podemos hacer una diferencia!</a:t>
            </a:r>
            <a:br>
              <a:rPr lang="en-US" sz="2200" spc="-100"/>
            </a:br>
            <a:endParaRPr lang="en-US" sz="2200" spc="-100"/>
          </a:p>
        </p:txBody>
      </p:sp>
      <p:sp>
        <p:nvSpPr>
          <p:cNvPr id="3" name="Marcador de número de diapositiva 2">
            <a:extLst>
              <a:ext uri="{FF2B5EF4-FFF2-40B4-BE49-F238E27FC236}">
                <a16:creationId xmlns:a16="http://schemas.microsoft.com/office/drawing/2014/main" id="{7306775A-FF2A-1812-278D-87AC26EF636B}"/>
              </a:ext>
            </a:extLst>
          </p:cNvPr>
          <p:cNvSpPr>
            <a:spLocks noGrp="1"/>
          </p:cNvSpPr>
          <p:nvPr>
            <p:ph type="sldNum" sz="quarter" idx="12"/>
          </p:nvPr>
        </p:nvSpPr>
        <p:spPr/>
        <p:txBody>
          <a:bodyPr/>
          <a:lstStyle/>
          <a:p>
            <a:r>
              <a:rPr lang="en-US"/>
              <a:t>16/17</a:t>
            </a:r>
          </a:p>
        </p:txBody>
      </p:sp>
    </p:spTree>
    <p:extLst>
      <p:ext uri="{BB962C8B-B14F-4D97-AF65-F5344CB8AC3E}">
        <p14:creationId xmlns:p14="http://schemas.microsoft.com/office/powerpoint/2010/main" val="16977391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1" name="Rectangle 30">
            <a:extLst>
              <a:ext uri="{FF2B5EF4-FFF2-40B4-BE49-F238E27FC236}">
                <a16:creationId xmlns:a16="http://schemas.microsoft.com/office/drawing/2014/main" id="{A35C5297-7623-44A6-B13A-4424C8257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66E46BD-1D93-4B75-A1AD-F8DCF32C3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82F65B1-EDEC-8181-5021-B44E0FEE897F}"/>
              </a:ext>
            </a:extLst>
          </p:cNvPr>
          <p:cNvSpPr>
            <a:spLocks noGrp="1"/>
          </p:cNvSpPr>
          <p:nvPr>
            <p:ph type="title"/>
          </p:nvPr>
        </p:nvSpPr>
        <p:spPr>
          <a:xfrm>
            <a:off x="6480000" y="728663"/>
            <a:ext cx="5015638" cy="2795737"/>
          </a:xfrm>
        </p:spPr>
        <p:txBody>
          <a:bodyPr vert="horz" wrap="square" lIns="0" tIns="0" rIns="0" bIns="0" rtlCol="0" anchor="b" anchorCtr="0">
            <a:normAutofit/>
          </a:bodyPr>
          <a:lstStyle/>
          <a:p>
            <a:pPr algn="ctr"/>
            <a:r>
              <a:rPr lang="en-US" sz="5600" spc="-100"/>
              <a:t>Gracias </a:t>
            </a:r>
          </a:p>
        </p:txBody>
      </p:sp>
      <p:pic>
        <p:nvPicPr>
          <p:cNvPr id="6" name="Picture 5" descr="Lupa sobre fondo claro">
            <a:extLst>
              <a:ext uri="{FF2B5EF4-FFF2-40B4-BE49-F238E27FC236}">
                <a16:creationId xmlns:a16="http://schemas.microsoft.com/office/drawing/2014/main" id="{7A1BBACE-9C49-DF82-920D-27652EC34474}"/>
              </a:ext>
            </a:extLst>
          </p:cNvPr>
          <p:cNvPicPr>
            <a:picLocks noChangeAspect="1"/>
          </p:cNvPicPr>
          <p:nvPr/>
        </p:nvPicPr>
        <p:blipFill rotWithShape="1">
          <a:blip r:embed="rId2"/>
          <a:srcRect l="28744" r="3520" b="-1"/>
          <a:stretch/>
        </p:blipFill>
        <p:spPr>
          <a:xfrm>
            <a:off x="647479" y="585438"/>
            <a:ext cx="5437859" cy="5358727"/>
          </a:xfrm>
          <a:custGeom>
            <a:avLst/>
            <a:gdLst/>
            <a:ahLst/>
            <a:cxnLst/>
            <a:rect l="l" t="t" r="r" b="b"/>
            <a:pathLst>
              <a:path w="5437859" h="5358727">
                <a:moveTo>
                  <a:pt x="2442245" y="12"/>
                </a:moveTo>
                <a:cubicBezTo>
                  <a:pt x="2708249" y="-1139"/>
                  <a:pt x="3417096" y="86121"/>
                  <a:pt x="3772502" y="222641"/>
                </a:cubicBezTo>
                <a:cubicBezTo>
                  <a:pt x="4178135" y="378663"/>
                  <a:pt x="4516888" y="502516"/>
                  <a:pt x="4794198" y="943240"/>
                </a:cubicBezTo>
                <a:cubicBezTo>
                  <a:pt x="5070964" y="1383427"/>
                  <a:pt x="5480948" y="2332430"/>
                  <a:pt x="5434186" y="2864301"/>
                </a:cubicBezTo>
                <a:cubicBezTo>
                  <a:pt x="5387424" y="3395099"/>
                  <a:pt x="5199832" y="3941446"/>
                  <a:pt x="4762661" y="4378953"/>
                </a:cubicBezTo>
                <a:cubicBezTo>
                  <a:pt x="4309722" y="4878654"/>
                  <a:pt x="3935081" y="5128505"/>
                  <a:pt x="3497910" y="5222333"/>
                </a:cubicBezTo>
                <a:cubicBezTo>
                  <a:pt x="3184713" y="5265762"/>
                  <a:pt x="2870973" y="5385861"/>
                  <a:pt x="2557776" y="5353156"/>
                </a:cubicBezTo>
                <a:cubicBezTo>
                  <a:pt x="2244579" y="5320450"/>
                  <a:pt x="1751402" y="5242707"/>
                  <a:pt x="1374043" y="5019128"/>
                </a:cubicBezTo>
                <a:cubicBezTo>
                  <a:pt x="1108696" y="4831472"/>
                  <a:pt x="796586" y="4519963"/>
                  <a:pt x="483933" y="4019189"/>
                </a:cubicBezTo>
                <a:cubicBezTo>
                  <a:pt x="171824" y="3582755"/>
                  <a:pt x="0" y="3082518"/>
                  <a:pt x="0" y="2536171"/>
                </a:cubicBezTo>
                <a:cubicBezTo>
                  <a:pt x="0" y="2411246"/>
                  <a:pt x="296885" y="1177542"/>
                  <a:pt x="749280" y="771132"/>
                </a:cubicBezTo>
                <a:cubicBezTo>
                  <a:pt x="1202764" y="365259"/>
                  <a:pt x="1858520" y="99860"/>
                  <a:pt x="2357678" y="6032"/>
                </a:cubicBezTo>
                <a:cubicBezTo>
                  <a:pt x="2375281" y="2145"/>
                  <a:pt x="2404244" y="176"/>
                  <a:pt x="2442245" y="12"/>
                </a:cubicBezTo>
                <a:close/>
              </a:path>
            </a:pathLst>
          </a:custGeom>
        </p:spPr>
      </p:pic>
      <p:sp>
        <p:nvSpPr>
          <p:cNvPr id="4" name="Marcador de número de diapositiva 3">
            <a:extLst>
              <a:ext uri="{FF2B5EF4-FFF2-40B4-BE49-F238E27FC236}">
                <a16:creationId xmlns:a16="http://schemas.microsoft.com/office/drawing/2014/main" id="{96F335A0-E18F-DD99-4901-C18700418FFA}"/>
              </a:ext>
            </a:extLst>
          </p:cNvPr>
          <p:cNvSpPr>
            <a:spLocks noGrp="1"/>
          </p:cNvSpPr>
          <p:nvPr>
            <p:ph type="sldNum" sz="quarter" idx="12"/>
          </p:nvPr>
        </p:nvSpPr>
        <p:spPr>
          <a:xfrm>
            <a:off x="10272713" y="6138000"/>
            <a:ext cx="1187449" cy="720000"/>
          </a:xfrm>
        </p:spPr>
        <p:txBody>
          <a:bodyPr vert="horz" lIns="0" tIns="180000" rIns="0" bIns="180000" rtlCol="0" anchor="ctr">
            <a:normAutofit/>
          </a:bodyPr>
          <a:lstStyle/>
          <a:p>
            <a:pPr>
              <a:spcAft>
                <a:spcPts val="600"/>
              </a:spcAft>
            </a:pPr>
            <a:r>
              <a:rPr lang="en-US"/>
              <a:t>17/17</a:t>
            </a:r>
          </a:p>
        </p:txBody>
      </p:sp>
    </p:spTree>
    <p:extLst>
      <p:ext uri="{BB962C8B-B14F-4D97-AF65-F5344CB8AC3E}">
        <p14:creationId xmlns:p14="http://schemas.microsoft.com/office/powerpoint/2010/main" val="1768602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32E52D87-FB63-439C-BF80-B60989445A51}"/>
              </a:ext>
            </a:extLst>
          </p:cNvPr>
          <p:cNvSpPr>
            <a:spLocks noGrp="1"/>
          </p:cNvSpPr>
          <p:nvPr>
            <p:ph type="sldNum" sz="quarter" idx="12"/>
          </p:nvPr>
        </p:nvSpPr>
        <p:spPr/>
        <p:txBody>
          <a:bodyPr/>
          <a:lstStyle/>
          <a:p>
            <a:r>
              <a:rPr lang="en-US"/>
              <a:t>2/17</a:t>
            </a:r>
          </a:p>
        </p:txBody>
      </p:sp>
      <p:pic>
        <p:nvPicPr>
          <p:cNvPr id="5" name="Imagen 4" descr="Logotipo&#10;&#10;Descripción generada automáticamente">
            <a:extLst>
              <a:ext uri="{FF2B5EF4-FFF2-40B4-BE49-F238E27FC236}">
                <a16:creationId xmlns:a16="http://schemas.microsoft.com/office/drawing/2014/main" id="{FBE1875E-E441-28B7-9AFF-69CE58513D9D}"/>
              </a:ext>
            </a:extLst>
          </p:cNvPr>
          <p:cNvPicPr>
            <a:picLocks noChangeAspect="1"/>
          </p:cNvPicPr>
          <p:nvPr/>
        </p:nvPicPr>
        <p:blipFill>
          <a:blip r:embed="rId2"/>
          <a:stretch>
            <a:fillRect/>
          </a:stretch>
        </p:blipFill>
        <p:spPr>
          <a:xfrm>
            <a:off x="3853645" y="422688"/>
            <a:ext cx="4067175" cy="2066925"/>
          </a:xfrm>
          <a:prstGeom prst="rect">
            <a:avLst/>
          </a:prstGeom>
        </p:spPr>
      </p:pic>
      <p:sp>
        <p:nvSpPr>
          <p:cNvPr id="6" name="CuadroTexto 5">
            <a:extLst>
              <a:ext uri="{FF2B5EF4-FFF2-40B4-BE49-F238E27FC236}">
                <a16:creationId xmlns:a16="http://schemas.microsoft.com/office/drawing/2014/main" id="{0734EECD-72A7-2964-F14A-F833C91FC14D}"/>
              </a:ext>
            </a:extLst>
          </p:cNvPr>
          <p:cNvSpPr txBox="1"/>
          <p:nvPr/>
        </p:nvSpPr>
        <p:spPr>
          <a:xfrm>
            <a:off x="559496" y="2981195"/>
            <a:ext cx="11073007"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400">
                <a:latin typeface="Arial"/>
                <a:cs typeface="Arial"/>
              </a:rPr>
              <a:t>Advisors on the sustainable Economic Transition (ASET Company) es </a:t>
            </a:r>
            <a:r>
              <a:rPr lang="en-US" sz="2400" err="1">
                <a:latin typeface="Arial"/>
                <a:cs typeface="Arial"/>
              </a:rPr>
              <a:t>una</a:t>
            </a:r>
            <a:r>
              <a:rPr lang="en-US" sz="2400">
                <a:latin typeface="Arial"/>
                <a:cs typeface="Arial"/>
              </a:rPr>
              <a:t> </a:t>
            </a:r>
            <a:r>
              <a:rPr lang="en-US" sz="2400" err="1">
                <a:latin typeface="Arial"/>
                <a:cs typeface="Arial"/>
              </a:rPr>
              <a:t>empresa</a:t>
            </a:r>
            <a:r>
              <a:rPr lang="en-US" sz="2400">
                <a:latin typeface="Arial"/>
                <a:cs typeface="Arial"/>
              </a:rPr>
              <a:t> </a:t>
            </a:r>
            <a:r>
              <a:rPr lang="en-US" sz="2400" err="1">
                <a:latin typeface="Arial"/>
                <a:cs typeface="Arial"/>
              </a:rPr>
              <a:t>líder</a:t>
            </a:r>
            <a:r>
              <a:rPr lang="en-US" sz="2400">
                <a:latin typeface="Arial"/>
                <a:cs typeface="Arial"/>
              </a:rPr>
              <a:t> </a:t>
            </a:r>
            <a:r>
              <a:rPr lang="en-US" sz="2400" err="1">
                <a:latin typeface="Arial"/>
                <a:cs typeface="Arial"/>
              </a:rPr>
              <a:t>en</a:t>
            </a:r>
            <a:r>
              <a:rPr lang="en-US" sz="2400">
                <a:latin typeface="Arial"/>
                <a:cs typeface="Arial"/>
              </a:rPr>
              <a:t> </a:t>
            </a:r>
            <a:r>
              <a:rPr lang="en-US" sz="2400" err="1">
                <a:latin typeface="Arial"/>
                <a:cs typeface="Arial"/>
              </a:rPr>
              <a:t>asesoramiento</a:t>
            </a:r>
            <a:r>
              <a:rPr lang="en-US" sz="2400">
                <a:latin typeface="Arial"/>
                <a:cs typeface="Arial"/>
              </a:rPr>
              <a:t> </a:t>
            </a:r>
            <a:r>
              <a:rPr lang="en-US" sz="2400" err="1">
                <a:latin typeface="Arial"/>
                <a:cs typeface="Arial"/>
              </a:rPr>
              <a:t>estratégico</a:t>
            </a:r>
            <a:r>
              <a:rPr lang="en-US" sz="2400">
                <a:latin typeface="Arial"/>
                <a:cs typeface="Arial"/>
              </a:rPr>
              <a:t> que </a:t>
            </a:r>
            <a:r>
              <a:rPr lang="en-US" sz="2400" err="1">
                <a:latin typeface="Arial"/>
                <a:cs typeface="Arial"/>
              </a:rPr>
              <a:t>ayuda</a:t>
            </a:r>
            <a:r>
              <a:rPr lang="en-US" sz="2400">
                <a:latin typeface="Arial"/>
                <a:cs typeface="Arial"/>
              </a:rPr>
              <a:t> a las </a:t>
            </a:r>
            <a:r>
              <a:rPr lang="en-US" sz="2400" err="1">
                <a:latin typeface="Arial"/>
                <a:cs typeface="Arial"/>
              </a:rPr>
              <a:t>empresas</a:t>
            </a:r>
            <a:r>
              <a:rPr lang="en-US" sz="2400">
                <a:latin typeface="Arial"/>
                <a:cs typeface="Arial"/>
              </a:rPr>
              <a:t> a </a:t>
            </a:r>
            <a:r>
              <a:rPr lang="en-US" sz="2400" err="1">
                <a:latin typeface="Arial"/>
                <a:cs typeface="Arial"/>
              </a:rPr>
              <a:t>navegar</a:t>
            </a:r>
            <a:r>
              <a:rPr lang="en-US" sz="2400">
                <a:latin typeface="Arial"/>
                <a:cs typeface="Arial"/>
              </a:rPr>
              <a:t> y </a:t>
            </a:r>
            <a:r>
              <a:rPr lang="en-US" sz="2400" err="1">
                <a:latin typeface="Arial"/>
                <a:cs typeface="Arial"/>
              </a:rPr>
              <a:t>prosperar</a:t>
            </a:r>
            <a:r>
              <a:rPr lang="en-US" sz="2400">
                <a:latin typeface="Arial"/>
                <a:cs typeface="Arial"/>
              </a:rPr>
              <a:t> </a:t>
            </a:r>
            <a:r>
              <a:rPr lang="en-US" sz="2400" err="1">
                <a:latin typeface="Arial"/>
                <a:cs typeface="Arial"/>
              </a:rPr>
              <a:t>en</a:t>
            </a:r>
            <a:r>
              <a:rPr lang="en-US" sz="2400">
                <a:latin typeface="Arial"/>
                <a:cs typeface="Arial"/>
              </a:rPr>
              <a:t> la </a:t>
            </a:r>
            <a:r>
              <a:rPr lang="en-US" sz="2400" err="1">
                <a:latin typeface="Arial"/>
                <a:cs typeface="Arial"/>
              </a:rPr>
              <a:t>transición</a:t>
            </a:r>
            <a:r>
              <a:rPr lang="en-US" sz="2400">
                <a:latin typeface="Arial"/>
                <a:cs typeface="Arial"/>
              </a:rPr>
              <a:t> </a:t>
            </a:r>
            <a:r>
              <a:rPr lang="en-US" sz="2400" err="1">
                <a:latin typeface="Arial"/>
                <a:cs typeface="Arial"/>
              </a:rPr>
              <a:t>hacia</a:t>
            </a:r>
            <a:r>
              <a:rPr lang="en-US" sz="2400">
                <a:latin typeface="Arial"/>
                <a:cs typeface="Arial"/>
              </a:rPr>
              <a:t> </a:t>
            </a:r>
            <a:r>
              <a:rPr lang="en-US" sz="2400" err="1">
                <a:latin typeface="Arial"/>
                <a:cs typeface="Arial"/>
              </a:rPr>
              <a:t>una</a:t>
            </a:r>
            <a:r>
              <a:rPr lang="en-US" sz="2400">
                <a:latin typeface="Arial"/>
                <a:cs typeface="Arial"/>
              </a:rPr>
              <a:t> </a:t>
            </a:r>
            <a:r>
              <a:rPr lang="en-US" sz="2400" err="1">
                <a:latin typeface="Arial"/>
                <a:cs typeface="Arial"/>
              </a:rPr>
              <a:t>economía</a:t>
            </a:r>
            <a:r>
              <a:rPr lang="en-US" sz="2400">
                <a:latin typeface="Arial"/>
                <a:cs typeface="Arial"/>
              </a:rPr>
              <a:t> </a:t>
            </a:r>
            <a:r>
              <a:rPr lang="en-US" sz="2400" err="1">
                <a:latin typeface="Arial"/>
                <a:cs typeface="Arial"/>
              </a:rPr>
              <a:t>sostenible</a:t>
            </a:r>
            <a:r>
              <a:rPr lang="en-US" sz="2400">
                <a:latin typeface="Arial"/>
                <a:cs typeface="Arial"/>
              </a:rPr>
              <a:t>.</a:t>
            </a:r>
            <a:endParaRPr lang="en-US" sz="2400">
              <a:latin typeface="Avenir Next LT Pro"/>
              <a:cs typeface="Arial"/>
            </a:endParaRPr>
          </a:p>
          <a:p>
            <a:pPr algn="just"/>
            <a:endParaRPr lang="en-US" sz="2400">
              <a:latin typeface="Arial"/>
              <a:cs typeface="Arial"/>
            </a:endParaRPr>
          </a:p>
          <a:p>
            <a:pPr algn="just"/>
            <a:r>
              <a:rPr lang="en-US" sz="2400">
                <a:latin typeface="Arial"/>
                <a:cs typeface="Arial"/>
              </a:rPr>
              <a:t>Nuestro </a:t>
            </a:r>
            <a:r>
              <a:rPr lang="en-US" sz="2400" err="1">
                <a:latin typeface="Arial"/>
                <a:cs typeface="Arial"/>
              </a:rPr>
              <a:t>enfoque</a:t>
            </a:r>
            <a:r>
              <a:rPr lang="en-US" sz="2400">
                <a:latin typeface="Arial"/>
                <a:cs typeface="Arial"/>
              </a:rPr>
              <a:t> se </a:t>
            </a:r>
            <a:r>
              <a:rPr lang="en-US" sz="2400" err="1">
                <a:latin typeface="Arial"/>
                <a:cs typeface="Arial"/>
              </a:rPr>
              <a:t>basa</a:t>
            </a:r>
            <a:r>
              <a:rPr lang="en-US" sz="2400">
                <a:latin typeface="Arial"/>
                <a:cs typeface="Arial"/>
              </a:rPr>
              <a:t> </a:t>
            </a:r>
            <a:r>
              <a:rPr lang="en-US" sz="2400" err="1">
                <a:latin typeface="Arial"/>
                <a:cs typeface="Arial"/>
              </a:rPr>
              <a:t>en</a:t>
            </a:r>
            <a:r>
              <a:rPr lang="en-US" sz="2400">
                <a:latin typeface="Arial"/>
                <a:cs typeface="Arial"/>
              </a:rPr>
              <a:t> </a:t>
            </a:r>
            <a:r>
              <a:rPr lang="en-US" sz="2400" err="1">
                <a:latin typeface="Arial"/>
                <a:cs typeface="Arial"/>
              </a:rPr>
              <a:t>datos</a:t>
            </a:r>
            <a:r>
              <a:rPr lang="en-US" sz="2400">
                <a:latin typeface="Arial"/>
                <a:cs typeface="Arial"/>
              </a:rPr>
              <a:t>, </a:t>
            </a:r>
            <a:r>
              <a:rPr lang="en-US" sz="2400" err="1">
                <a:latin typeface="Arial"/>
                <a:cs typeface="Arial"/>
              </a:rPr>
              <a:t>brindando</a:t>
            </a:r>
            <a:r>
              <a:rPr lang="en-US" sz="2400">
                <a:latin typeface="Arial"/>
                <a:cs typeface="Arial"/>
              </a:rPr>
              <a:t> </a:t>
            </a:r>
            <a:r>
              <a:rPr lang="en-US" sz="2400" err="1">
                <a:latin typeface="Arial"/>
                <a:cs typeface="Arial"/>
              </a:rPr>
              <a:t>soluciones</a:t>
            </a:r>
            <a:r>
              <a:rPr lang="en-US" sz="2400">
                <a:latin typeface="Arial"/>
                <a:cs typeface="Arial"/>
              </a:rPr>
              <a:t> </a:t>
            </a:r>
            <a:r>
              <a:rPr lang="en-US" sz="2400" err="1">
                <a:latin typeface="Arial"/>
                <a:cs typeface="Arial"/>
              </a:rPr>
              <a:t>personalizadas</a:t>
            </a:r>
            <a:r>
              <a:rPr lang="en-US" sz="2400">
                <a:latin typeface="Arial"/>
                <a:cs typeface="Arial"/>
              </a:rPr>
              <a:t> </a:t>
            </a:r>
            <a:r>
              <a:rPr lang="en-US" sz="2400" err="1">
                <a:latin typeface="Arial"/>
                <a:cs typeface="Arial"/>
              </a:rPr>
              <a:t>respaldadas</a:t>
            </a:r>
            <a:r>
              <a:rPr lang="en-US" sz="2400">
                <a:latin typeface="Arial"/>
                <a:cs typeface="Arial"/>
              </a:rPr>
              <a:t> </a:t>
            </a:r>
            <a:r>
              <a:rPr lang="en-US" sz="2400" err="1">
                <a:latin typeface="Arial"/>
                <a:cs typeface="Arial"/>
              </a:rPr>
              <a:t>por</a:t>
            </a:r>
            <a:r>
              <a:rPr lang="en-US" sz="2400">
                <a:latin typeface="Arial"/>
                <a:cs typeface="Arial"/>
              </a:rPr>
              <a:t> </a:t>
            </a:r>
            <a:r>
              <a:rPr lang="en-US" sz="2400" err="1">
                <a:latin typeface="Arial"/>
                <a:cs typeface="Arial"/>
              </a:rPr>
              <a:t>análisis</a:t>
            </a:r>
            <a:r>
              <a:rPr lang="en-US" sz="2400">
                <a:latin typeface="Arial"/>
                <a:cs typeface="Arial"/>
              </a:rPr>
              <a:t> </a:t>
            </a:r>
            <a:r>
              <a:rPr lang="en-US" sz="2400" err="1">
                <a:latin typeface="Arial"/>
                <a:cs typeface="Arial"/>
              </a:rPr>
              <a:t>exhaustivos</a:t>
            </a:r>
            <a:r>
              <a:rPr lang="en-US" sz="2400">
                <a:latin typeface="Arial"/>
                <a:cs typeface="Arial"/>
              </a:rPr>
              <a:t> para </a:t>
            </a:r>
            <a:r>
              <a:rPr lang="en-US" sz="2400" err="1">
                <a:latin typeface="Arial"/>
                <a:cs typeface="Arial"/>
              </a:rPr>
              <a:t>impulsar</a:t>
            </a:r>
            <a:r>
              <a:rPr lang="en-US" sz="2400">
                <a:latin typeface="Arial"/>
                <a:cs typeface="Arial"/>
              </a:rPr>
              <a:t> la </a:t>
            </a:r>
            <a:r>
              <a:rPr lang="en-US" sz="2400" err="1">
                <a:latin typeface="Arial"/>
                <a:cs typeface="Arial"/>
              </a:rPr>
              <a:t>eficiencia</a:t>
            </a:r>
            <a:r>
              <a:rPr lang="en-US" sz="2400">
                <a:latin typeface="Arial"/>
                <a:cs typeface="Arial"/>
              </a:rPr>
              <a:t>, la </a:t>
            </a:r>
            <a:r>
              <a:rPr lang="en-US" sz="2400" err="1">
                <a:latin typeface="Arial"/>
                <a:cs typeface="Arial"/>
              </a:rPr>
              <a:t>innovación</a:t>
            </a:r>
            <a:r>
              <a:rPr lang="en-US" sz="2400">
                <a:latin typeface="Arial"/>
                <a:cs typeface="Arial"/>
              </a:rPr>
              <a:t> y </a:t>
            </a:r>
            <a:r>
              <a:rPr lang="en-US" sz="2400" err="1">
                <a:latin typeface="Arial"/>
                <a:cs typeface="Arial"/>
              </a:rPr>
              <a:t>el</a:t>
            </a:r>
            <a:r>
              <a:rPr lang="en-US" sz="2400">
                <a:latin typeface="Arial"/>
                <a:cs typeface="Arial"/>
              </a:rPr>
              <a:t> </a:t>
            </a:r>
            <a:r>
              <a:rPr lang="en-US" sz="2400" err="1">
                <a:latin typeface="Arial"/>
                <a:cs typeface="Arial"/>
              </a:rPr>
              <a:t>éxito</a:t>
            </a:r>
            <a:r>
              <a:rPr lang="en-US" sz="2400">
                <a:latin typeface="Arial"/>
                <a:cs typeface="Arial"/>
              </a:rPr>
              <a:t> a largo </a:t>
            </a:r>
            <a:r>
              <a:rPr lang="en-US" sz="2400" err="1">
                <a:latin typeface="Arial"/>
                <a:cs typeface="Arial"/>
              </a:rPr>
              <a:t>plazo</a:t>
            </a:r>
            <a:r>
              <a:rPr lang="en-US" sz="2400">
                <a:latin typeface="Arial"/>
                <a:cs typeface="Arial"/>
              </a:rPr>
              <a:t> </a:t>
            </a:r>
            <a:r>
              <a:rPr lang="en-US" sz="2400" err="1">
                <a:latin typeface="Arial"/>
                <a:cs typeface="Arial"/>
              </a:rPr>
              <a:t>en</a:t>
            </a:r>
            <a:r>
              <a:rPr lang="en-US" sz="2400">
                <a:latin typeface="Arial"/>
                <a:cs typeface="Arial"/>
              </a:rPr>
              <a:t> un </a:t>
            </a:r>
            <a:r>
              <a:rPr lang="en-US" sz="2400" err="1">
                <a:latin typeface="Arial"/>
                <a:cs typeface="Arial"/>
              </a:rPr>
              <a:t>mundo</a:t>
            </a:r>
            <a:r>
              <a:rPr lang="en-US" sz="2400">
                <a:latin typeface="Arial"/>
                <a:cs typeface="Arial"/>
              </a:rPr>
              <a:t> </a:t>
            </a:r>
            <a:r>
              <a:rPr lang="en-US" sz="2400" err="1">
                <a:latin typeface="Arial"/>
                <a:cs typeface="Arial"/>
              </a:rPr>
              <a:t>en</a:t>
            </a:r>
            <a:r>
              <a:rPr lang="en-US" sz="2400">
                <a:latin typeface="Arial"/>
                <a:cs typeface="Arial"/>
              </a:rPr>
              <a:t> </a:t>
            </a:r>
            <a:r>
              <a:rPr lang="en-US" sz="2400" err="1">
                <a:latin typeface="Arial"/>
                <a:cs typeface="Arial"/>
              </a:rPr>
              <a:t>evolución</a:t>
            </a:r>
            <a:r>
              <a:rPr lang="en-US" sz="2400">
                <a:latin typeface="Arial"/>
                <a:cs typeface="Arial"/>
              </a:rPr>
              <a:t> </a:t>
            </a:r>
            <a:r>
              <a:rPr lang="en-US" sz="2400" err="1">
                <a:latin typeface="Arial"/>
                <a:cs typeface="Arial"/>
              </a:rPr>
              <a:t>hacia</a:t>
            </a:r>
            <a:r>
              <a:rPr lang="en-US" sz="2400">
                <a:latin typeface="Arial"/>
                <a:cs typeface="Arial"/>
              </a:rPr>
              <a:t> la </a:t>
            </a:r>
            <a:r>
              <a:rPr lang="en-US" sz="2400" err="1">
                <a:latin typeface="Arial"/>
                <a:cs typeface="Arial"/>
              </a:rPr>
              <a:t>sostenibilidad</a:t>
            </a:r>
            <a:r>
              <a:rPr lang="en-US" sz="2400">
                <a:latin typeface="Arial"/>
                <a:cs typeface="Arial"/>
              </a:rPr>
              <a:t>.</a:t>
            </a:r>
            <a:endParaRPr lang="en-US" sz="2400"/>
          </a:p>
        </p:txBody>
      </p:sp>
    </p:spTree>
    <p:extLst>
      <p:ext uri="{BB962C8B-B14F-4D97-AF65-F5344CB8AC3E}">
        <p14:creationId xmlns:p14="http://schemas.microsoft.com/office/powerpoint/2010/main" val="2594903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1" name="Rectangle 30">
            <a:extLst>
              <a:ext uri="{FF2B5EF4-FFF2-40B4-BE49-F238E27FC236}">
                <a16:creationId xmlns:a16="http://schemas.microsoft.com/office/drawing/2014/main" id="{8D128206-5B44-431B-AC4F-F56230722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oup of multi coloured wooden stick figures">
            <a:extLst>
              <a:ext uri="{FF2B5EF4-FFF2-40B4-BE49-F238E27FC236}">
                <a16:creationId xmlns:a16="http://schemas.microsoft.com/office/drawing/2014/main" id="{A477EBB4-C8B4-708A-9960-FF7A7369FAB1}"/>
              </a:ext>
            </a:extLst>
          </p:cNvPr>
          <p:cNvPicPr>
            <a:picLocks noChangeAspect="1"/>
          </p:cNvPicPr>
          <p:nvPr/>
        </p:nvPicPr>
        <p:blipFill rotWithShape="1">
          <a:blip r:embed="rId2"/>
          <a:srcRect t="11756" r="-1" b="6996"/>
          <a:stretch/>
        </p:blipFill>
        <p:spPr>
          <a:xfrm>
            <a:off x="20" y="10"/>
            <a:ext cx="12188932" cy="6857990"/>
          </a:xfrm>
          <a:prstGeom prst="rect">
            <a:avLst/>
          </a:prstGeom>
        </p:spPr>
      </p:pic>
      <p:sp useBgFill="1">
        <p:nvSpPr>
          <p:cNvPr id="33" name="Freeform: Shape 32">
            <a:extLst>
              <a:ext uri="{FF2B5EF4-FFF2-40B4-BE49-F238E27FC236}">
                <a16:creationId xmlns:a16="http://schemas.microsoft.com/office/drawing/2014/main" id="{25EF408A-EA6D-4426-AA3C-8E5FBF5622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67958" y="0"/>
            <a:ext cx="6824042" cy="6858000"/>
          </a:xfrm>
          <a:custGeom>
            <a:avLst/>
            <a:gdLst>
              <a:gd name="connsiteX0" fmla="*/ 1867233 w 6824042"/>
              <a:gd name="connsiteY0" fmla="*/ 0 h 6858000"/>
              <a:gd name="connsiteX1" fmla="*/ 5459257 w 6824042"/>
              <a:gd name="connsiteY1" fmla="*/ 0 h 6858000"/>
              <a:gd name="connsiteX2" fmla="*/ 5612482 w 6824042"/>
              <a:gd name="connsiteY2" fmla="*/ 69660 h 6858000"/>
              <a:gd name="connsiteX3" fmla="*/ 6505064 w 6824042"/>
              <a:gd name="connsiteY3" fmla="*/ 716540 h 6858000"/>
              <a:gd name="connsiteX4" fmla="*/ 6800287 w 6824042"/>
              <a:gd name="connsiteY4" fmla="*/ 1174346 h 6858000"/>
              <a:gd name="connsiteX5" fmla="*/ 6824042 w 6824042"/>
              <a:gd name="connsiteY5" fmla="*/ 1217021 h 6858000"/>
              <a:gd name="connsiteX6" fmla="*/ 6824042 w 6824042"/>
              <a:gd name="connsiteY6" fmla="*/ 5287937 h 6858000"/>
              <a:gd name="connsiteX7" fmla="*/ 6822818 w 6824042"/>
              <a:gd name="connsiteY7" fmla="*/ 5290151 h 6858000"/>
              <a:gd name="connsiteX8" fmla="*/ 6674663 w 6824042"/>
              <a:gd name="connsiteY8" fmla="*/ 5523208 h 6858000"/>
              <a:gd name="connsiteX9" fmla="*/ 5070316 w 6824042"/>
              <a:gd name="connsiteY9" fmla="*/ 6701530 h 6858000"/>
              <a:gd name="connsiteX10" fmla="*/ 4867077 w 6824042"/>
              <a:gd name="connsiteY10" fmla="*/ 6791320 h 6858000"/>
              <a:gd name="connsiteX11" fmla="*/ 4707141 w 6824042"/>
              <a:gd name="connsiteY11" fmla="*/ 6858000 h 6858000"/>
              <a:gd name="connsiteX12" fmla="*/ 2866633 w 6824042"/>
              <a:gd name="connsiteY12" fmla="*/ 6858000 h 6858000"/>
              <a:gd name="connsiteX13" fmla="*/ 2733070 w 6824042"/>
              <a:gd name="connsiteY13" fmla="*/ 6813004 h 6858000"/>
              <a:gd name="connsiteX14" fmla="*/ 838418 w 6824042"/>
              <a:gd name="connsiteY14" fmla="*/ 5737823 h 6858000"/>
              <a:gd name="connsiteX15" fmla="*/ 9288 w 6824042"/>
              <a:gd name="connsiteY15" fmla="*/ 3587942 h 6858000"/>
              <a:gd name="connsiteX16" fmla="*/ 423663 w 6824042"/>
              <a:gd name="connsiteY16" fmla="*/ 1514812 h 6858000"/>
              <a:gd name="connsiteX17" fmla="*/ 1219538 w 6824042"/>
              <a:gd name="connsiteY17" fmla="*/ 461634 h 6858000"/>
              <a:gd name="connsiteX18" fmla="*/ 1685459 w 6824042"/>
              <a:gd name="connsiteY18" fmla="*/ 1159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824042" h="6858000">
                <a:moveTo>
                  <a:pt x="1867233" y="0"/>
                </a:moveTo>
                <a:lnTo>
                  <a:pt x="5459257" y="0"/>
                </a:lnTo>
                <a:lnTo>
                  <a:pt x="5612482" y="69660"/>
                </a:lnTo>
                <a:cubicBezTo>
                  <a:pt x="5936881" y="232843"/>
                  <a:pt x="6236426" y="447902"/>
                  <a:pt x="6505064" y="716540"/>
                </a:cubicBezTo>
                <a:cubicBezTo>
                  <a:pt x="6543455" y="754931"/>
                  <a:pt x="6659817" y="928315"/>
                  <a:pt x="6800287" y="1174346"/>
                </a:cubicBezTo>
                <a:lnTo>
                  <a:pt x="6824042" y="1217021"/>
                </a:lnTo>
                <a:lnTo>
                  <a:pt x="6824042" y="5287937"/>
                </a:lnTo>
                <a:lnTo>
                  <a:pt x="6822818" y="5290151"/>
                </a:lnTo>
                <a:cubicBezTo>
                  <a:pt x="6774083" y="5372380"/>
                  <a:pt x="6724488" y="5450315"/>
                  <a:pt x="6674663" y="5523208"/>
                </a:cubicBezTo>
                <a:cubicBezTo>
                  <a:pt x="6566752" y="5692281"/>
                  <a:pt x="5623182" y="6455528"/>
                  <a:pt x="5070316" y="6701530"/>
                </a:cubicBezTo>
                <a:cubicBezTo>
                  <a:pt x="5001275" y="6732213"/>
                  <a:pt x="4933755" y="6762363"/>
                  <a:pt x="4867077" y="6791320"/>
                </a:cubicBezTo>
                <a:lnTo>
                  <a:pt x="4707141" y="6858000"/>
                </a:lnTo>
                <a:lnTo>
                  <a:pt x="2866633" y="6858000"/>
                </a:lnTo>
                <a:lnTo>
                  <a:pt x="2733070" y="6813004"/>
                </a:lnTo>
                <a:cubicBezTo>
                  <a:pt x="2037395" y="6569450"/>
                  <a:pt x="1196208" y="6164593"/>
                  <a:pt x="838418" y="5737823"/>
                </a:cubicBezTo>
                <a:cubicBezTo>
                  <a:pt x="362418" y="5169851"/>
                  <a:pt x="9618" y="4448098"/>
                  <a:pt x="9288" y="3587942"/>
                </a:cubicBezTo>
                <a:cubicBezTo>
                  <a:pt x="-36697" y="2651117"/>
                  <a:pt x="86021" y="2036995"/>
                  <a:pt x="423663" y="1514812"/>
                </a:cubicBezTo>
                <a:cubicBezTo>
                  <a:pt x="688952" y="1164107"/>
                  <a:pt x="879378" y="737469"/>
                  <a:pt x="1219538" y="461634"/>
                </a:cubicBezTo>
                <a:cubicBezTo>
                  <a:pt x="1347098" y="358197"/>
                  <a:pt x="1505776" y="236097"/>
                  <a:pt x="1685459" y="115904"/>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161E01B9-F8E2-498B-6460-C90B4330795A}"/>
              </a:ext>
            </a:extLst>
          </p:cNvPr>
          <p:cNvSpPr>
            <a:spLocks noGrp="1"/>
          </p:cNvSpPr>
          <p:nvPr>
            <p:ph type="title"/>
          </p:nvPr>
        </p:nvSpPr>
        <p:spPr>
          <a:xfrm>
            <a:off x="6397622" y="2170199"/>
            <a:ext cx="5015638" cy="1065877"/>
          </a:xfrm>
        </p:spPr>
        <p:txBody>
          <a:bodyPr vert="horz" wrap="square" lIns="0" tIns="0" rIns="0" bIns="0" rtlCol="0" anchor="b" anchorCtr="0">
            <a:normAutofit fontScale="90000"/>
          </a:bodyPr>
          <a:lstStyle/>
          <a:p>
            <a:pPr algn="ctr">
              <a:spcBef>
                <a:spcPts val="0"/>
              </a:spcBef>
            </a:pPr>
            <a:r>
              <a:rPr lang="en-US" sz="5600" spc="-100"/>
              <a:t>Roles</a:t>
            </a:r>
            <a:br>
              <a:rPr lang="en-US" sz="5600" spc="-100"/>
            </a:br>
            <a:endParaRPr lang="en-US" sz="5600" spc="-100"/>
          </a:p>
        </p:txBody>
      </p:sp>
      <p:sp>
        <p:nvSpPr>
          <p:cNvPr id="4" name="Marcador de número de diapositiva 3">
            <a:extLst>
              <a:ext uri="{FF2B5EF4-FFF2-40B4-BE49-F238E27FC236}">
                <a16:creationId xmlns:a16="http://schemas.microsoft.com/office/drawing/2014/main" id="{5F7E5EEA-A06C-CB62-C97B-FAF98E8259DA}"/>
              </a:ext>
            </a:extLst>
          </p:cNvPr>
          <p:cNvSpPr>
            <a:spLocks noGrp="1"/>
          </p:cNvSpPr>
          <p:nvPr>
            <p:ph type="sldNum" sz="quarter" idx="12"/>
          </p:nvPr>
        </p:nvSpPr>
        <p:spPr>
          <a:xfrm>
            <a:off x="10272713" y="6138000"/>
            <a:ext cx="1187449" cy="720000"/>
          </a:xfrm>
        </p:spPr>
        <p:txBody>
          <a:bodyPr vert="horz" lIns="0" tIns="180000" rIns="0" bIns="180000" rtlCol="0" anchor="ctr">
            <a:normAutofit/>
          </a:bodyPr>
          <a:lstStyle/>
          <a:p>
            <a:pPr>
              <a:spcAft>
                <a:spcPts val="600"/>
              </a:spcAft>
            </a:pPr>
            <a:r>
              <a:rPr lang="en-US">
                <a:solidFill>
                  <a:srgbClr val="FFFFFF"/>
                </a:solidFill>
              </a:rPr>
              <a:t>3/17</a:t>
            </a:r>
          </a:p>
        </p:txBody>
      </p:sp>
      <p:sp>
        <p:nvSpPr>
          <p:cNvPr id="3" name="CuadroTexto 2">
            <a:extLst>
              <a:ext uri="{FF2B5EF4-FFF2-40B4-BE49-F238E27FC236}">
                <a16:creationId xmlns:a16="http://schemas.microsoft.com/office/drawing/2014/main" id="{5C2BABE1-4440-98C2-BDD2-5E005CF58B30}"/>
              </a:ext>
            </a:extLst>
          </p:cNvPr>
          <p:cNvSpPr txBox="1"/>
          <p:nvPr/>
        </p:nvSpPr>
        <p:spPr>
          <a:xfrm>
            <a:off x="6208405" y="2636107"/>
            <a:ext cx="571201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Calibri"/>
              <a:buChar char="-"/>
            </a:pPr>
            <a:r>
              <a:rPr lang="es-MX"/>
              <a:t>Rafael Balestrini Data-</a:t>
            </a:r>
            <a:r>
              <a:rPr lang="es-MX" err="1"/>
              <a:t>Engineer</a:t>
            </a:r>
            <a:r>
              <a:rPr lang="es-MX"/>
              <a:t> </a:t>
            </a:r>
          </a:p>
          <a:p>
            <a:pPr marL="285750" indent="-285750">
              <a:buFont typeface="Calibri"/>
              <a:buChar char="-"/>
            </a:pPr>
            <a:r>
              <a:rPr lang="es-MX"/>
              <a:t>Carlos Macea – Data </a:t>
            </a:r>
            <a:r>
              <a:rPr lang="es-MX" err="1"/>
              <a:t>Engineer</a:t>
            </a:r>
            <a:r>
              <a:rPr lang="es-MX"/>
              <a:t> </a:t>
            </a:r>
          </a:p>
          <a:p>
            <a:pPr marL="285750" indent="-285750">
              <a:buFont typeface="Calibri"/>
              <a:buChar char="-"/>
            </a:pPr>
            <a:r>
              <a:rPr lang="es-MX"/>
              <a:t>Luis Rojas – Data </a:t>
            </a:r>
            <a:r>
              <a:rPr lang="es-MX" err="1"/>
              <a:t>Analytics</a:t>
            </a:r>
            <a:r>
              <a:rPr lang="es-MX"/>
              <a:t> </a:t>
            </a:r>
          </a:p>
          <a:p>
            <a:pPr marL="285750" indent="-285750">
              <a:buFont typeface="Calibri"/>
              <a:buChar char="-"/>
            </a:pPr>
            <a:r>
              <a:rPr lang="es-MX"/>
              <a:t>Alter </a:t>
            </a:r>
            <a:r>
              <a:rPr lang="es-MX" err="1"/>
              <a:t>Caimi</a:t>
            </a:r>
            <a:r>
              <a:rPr lang="es-MX"/>
              <a:t> – Data Scientist</a:t>
            </a:r>
          </a:p>
        </p:txBody>
      </p:sp>
    </p:spTree>
    <p:extLst>
      <p:ext uri="{BB962C8B-B14F-4D97-AF65-F5344CB8AC3E}">
        <p14:creationId xmlns:p14="http://schemas.microsoft.com/office/powerpoint/2010/main" val="6553849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Rectangle 29">
            <a:extLst>
              <a:ext uri="{FF2B5EF4-FFF2-40B4-BE49-F238E27FC236}">
                <a16:creationId xmlns:a16="http://schemas.microsoft.com/office/drawing/2014/main" id="{0149A9F6-B857-488C-AC3A-007B7816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49EFD05-C377-44BE-91F0-1D17C1D9B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6BE9A7F-F4F1-1DEB-1098-7EFBAEB5EDA8}"/>
              </a:ext>
            </a:extLst>
          </p:cNvPr>
          <p:cNvSpPr>
            <a:spLocks noGrp="1"/>
          </p:cNvSpPr>
          <p:nvPr>
            <p:ph type="title"/>
          </p:nvPr>
        </p:nvSpPr>
        <p:spPr>
          <a:xfrm>
            <a:off x="705032" y="2473828"/>
            <a:ext cx="5015638" cy="2919411"/>
          </a:xfrm>
        </p:spPr>
        <p:txBody>
          <a:bodyPr vert="horz" wrap="square" lIns="0" tIns="0" rIns="0" bIns="0" rtlCol="0" anchor="b" anchorCtr="0">
            <a:normAutofit fontScale="90000"/>
          </a:bodyPr>
          <a:lstStyle/>
          <a:p>
            <a:pPr algn="ctr">
              <a:lnSpc>
                <a:spcPct val="90000"/>
              </a:lnSpc>
            </a:pPr>
            <a:r>
              <a:rPr lang="en-US" sz="2400" spc="-100"/>
              <a:t>El </a:t>
            </a:r>
            <a:r>
              <a:rPr lang="en-US" sz="2400" spc="-100" err="1"/>
              <a:t>proyecto</a:t>
            </a:r>
            <a:r>
              <a:rPr lang="en-US" sz="2400" spc="-100"/>
              <a:t> </a:t>
            </a:r>
            <a:r>
              <a:rPr lang="en-US" sz="2400" spc="-100" err="1"/>
              <a:t>EcoTaxisNYC</a:t>
            </a:r>
            <a:r>
              <a:rPr lang="en-US" sz="2400" spc="-100"/>
              <a:t> </a:t>
            </a:r>
            <a:r>
              <a:rPr lang="en-US" sz="2400" spc="-100" err="1"/>
              <a:t>tiene</a:t>
            </a:r>
            <a:r>
              <a:rPr lang="en-US" sz="2400" spc="-100"/>
              <a:t> </a:t>
            </a:r>
            <a:r>
              <a:rPr lang="en-US" sz="2400" spc="-100" err="1"/>
              <a:t>como</a:t>
            </a:r>
            <a:r>
              <a:rPr lang="en-US" sz="2400" spc="-100"/>
              <a:t> misión ser </a:t>
            </a:r>
            <a:r>
              <a:rPr lang="en-US" sz="2400" spc="-100" err="1"/>
              <a:t>parte</a:t>
            </a:r>
            <a:r>
              <a:rPr lang="en-US" sz="2400" spc="-100"/>
              <a:t> de la </a:t>
            </a:r>
            <a:r>
              <a:rPr lang="en-US" sz="2400" spc="-100" err="1"/>
              <a:t>transformación</a:t>
            </a:r>
            <a:r>
              <a:rPr lang="en-US" sz="2400" spc="-100"/>
              <a:t> del </a:t>
            </a:r>
            <a:r>
              <a:rPr lang="en-US" sz="2400" spc="-100" err="1"/>
              <a:t>transporte</a:t>
            </a:r>
            <a:r>
              <a:rPr lang="en-US" sz="2400" spc="-100"/>
              <a:t> </a:t>
            </a:r>
            <a:r>
              <a:rPr lang="en-US" sz="2400" spc="-100" err="1"/>
              <a:t>en</a:t>
            </a:r>
            <a:r>
              <a:rPr lang="en-US" sz="2400" spc="-100"/>
              <a:t> la ciudad de Nueva York </a:t>
            </a:r>
            <a:r>
              <a:rPr lang="en-US" sz="2400" spc="-100" err="1"/>
              <a:t>mediante</a:t>
            </a:r>
            <a:r>
              <a:rPr lang="en-US" sz="2400" spc="-100"/>
              <a:t> la </a:t>
            </a:r>
            <a:r>
              <a:rPr lang="en-US" sz="2400" spc="-100" err="1"/>
              <a:t>introducción</a:t>
            </a:r>
            <a:r>
              <a:rPr lang="en-US" sz="2400" spc="-100"/>
              <a:t> de </a:t>
            </a:r>
            <a:r>
              <a:rPr lang="en-US" sz="2400" spc="-100" err="1"/>
              <a:t>una</a:t>
            </a:r>
            <a:r>
              <a:rPr lang="en-US" sz="2400" spc="-100"/>
              <a:t> </a:t>
            </a:r>
            <a:r>
              <a:rPr lang="en-US" sz="2400" spc="-100" err="1"/>
              <a:t>flota</a:t>
            </a:r>
            <a:r>
              <a:rPr lang="en-US" sz="2400" spc="-100"/>
              <a:t> de taxis sin </a:t>
            </a:r>
            <a:r>
              <a:rPr lang="en-US" sz="2400" spc="-100" err="1"/>
              <a:t>emisiones</a:t>
            </a:r>
            <a:r>
              <a:rPr lang="en-US" sz="2400" spc="-100"/>
              <a:t>.</a:t>
            </a:r>
            <a:br>
              <a:rPr lang="en-US" sz="2400" spc="-100"/>
            </a:br>
            <a:br>
              <a:rPr lang="en-US" sz="2400" spc="-100"/>
            </a:br>
            <a:r>
              <a:rPr lang="en-US" sz="2400" spc="-100"/>
              <a:t> </a:t>
            </a:r>
            <a:r>
              <a:rPr lang="en-US" sz="2400" spc="-100" err="1"/>
              <a:t>Buscamos</a:t>
            </a:r>
            <a:r>
              <a:rPr lang="en-US" sz="2400" spc="-100"/>
              <a:t> </a:t>
            </a:r>
            <a:r>
              <a:rPr lang="en-US" sz="2400" spc="-100" err="1"/>
              <a:t>mejorar</a:t>
            </a:r>
            <a:r>
              <a:rPr lang="en-US" sz="2400" spc="-100"/>
              <a:t> la </a:t>
            </a:r>
            <a:r>
              <a:rPr lang="en-US" sz="2400" spc="-100" err="1"/>
              <a:t>eficiencia</a:t>
            </a:r>
            <a:r>
              <a:rPr lang="en-US" sz="2400" spc="-100"/>
              <a:t> del </a:t>
            </a:r>
            <a:r>
              <a:rPr lang="en-US" sz="2400" spc="-100" err="1"/>
              <a:t>transporte</a:t>
            </a:r>
            <a:r>
              <a:rPr lang="en-US" sz="2400" spc="-100"/>
              <a:t> y </a:t>
            </a:r>
            <a:r>
              <a:rPr lang="en-US" sz="2400" spc="-100" err="1"/>
              <a:t>reducir</a:t>
            </a:r>
            <a:r>
              <a:rPr lang="en-US" sz="2400" spc="-100"/>
              <a:t> </a:t>
            </a:r>
            <a:r>
              <a:rPr lang="en-US" sz="2400" spc="-100" err="1"/>
              <a:t>significativamente</a:t>
            </a:r>
            <a:r>
              <a:rPr lang="en-US" sz="2400" spc="-100"/>
              <a:t> tanto la </a:t>
            </a:r>
            <a:r>
              <a:rPr lang="en-US" sz="2400" spc="-100" err="1"/>
              <a:t>huella</a:t>
            </a:r>
            <a:r>
              <a:rPr lang="en-US" sz="2400" spc="-100"/>
              <a:t> de </a:t>
            </a:r>
            <a:r>
              <a:rPr lang="en-US" sz="2400" spc="-100" err="1"/>
              <a:t>carbono</a:t>
            </a:r>
            <a:r>
              <a:rPr lang="en-US" sz="2400" spc="-100"/>
              <a:t> </a:t>
            </a:r>
            <a:r>
              <a:rPr lang="en-US" sz="2400" spc="-100" err="1"/>
              <a:t>como</a:t>
            </a:r>
            <a:r>
              <a:rPr lang="en-US" sz="2400" spc="-100"/>
              <a:t> la </a:t>
            </a:r>
            <a:r>
              <a:rPr lang="en-US" sz="2400" spc="-100" err="1"/>
              <a:t>contaminación</a:t>
            </a:r>
            <a:r>
              <a:rPr lang="en-US" sz="2400" spc="-100"/>
              <a:t> </a:t>
            </a:r>
            <a:r>
              <a:rPr lang="en-US" sz="2400" spc="-100" err="1"/>
              <a:t>sonora</a:t>
            </a:r>
            <a:r>
              <a:rPr lang="en-US" sz="2400" spc="-100"/>
              <a:t>, </a:t>
            </a:r>
            <a:r>
              <a:rPr lang="en-US" sz="2400" spc="-100" err="1"/>
              <a:t>apoyando</a:t>
            </a:r>
            <a:r>
              <a:rPr lang="en-US" sz="2400" spc="-100"/>
              <a:t> la </a:t>
            </a:r>
            <a:r>
              <a:rPr lang="en-US" sz="2400" spc="-100" err="1"/>
              <a:t>visión</a:t>
            </a:r>
            <a:r>
              <a:rPr lang="en-US" sz="2400" spc="-100"/>
              <a:t> de </a:t>
            </a:r>
            <a:r>
              <a:rPr lang="en-US" sz="2400" spc="-100" err="1"/>
              <a:t>una</a:t>
            </a:r>
            <a:r>
              <a:rPr lang="en-US" sz="2400" spc="-100"/>
              <a:t> ciudad </a:t>
            </a:r>
            <a:r>
              <a:rPr lang="en-US" sz="2400" spc="-100" err="1"/>
              <a:t>más</a:t>
            </a:r>
            <a:r>
              <a:rPr lang="en-US" sz="2400" spc="-100"/>
              <a:t> </a:t>
            </a:r>
            <a:r>
              <a:rPr lang="en-US" sz="2400" spc="-100" err="1"/>
              <a:t>verde</a:t>
            </a:r>
            <a:r>
              <a:rPr lang="en-US" sz="2400" spc="-100"/>
              <a:t> y </a:t>
            </a:r>
            <a:r>
              <a:rPr lang="en-US" sz="2400" spc="-100" err="1"/>
              <a:t>sostenible</a:t>
            </a:r>
            <a:r>
              <a:rPr lang="en-US" sz="2400" spc="-100"/>
              <a:t>.</a:t>
            </a:r>
            <a:br>
              <a:rPr lang="en-US" sz="2400" spc="-100"/>
            </a:br>
            <a:endParaRPr lang="en-US" sz="2400" spc="-100"/>
          </a:p>
        </p:txBody>
      </p:sp>
      <p:grpSp>
        <p:nvGrpSpPr>
          <p:cNvPr id="34" name="Group 33">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65602" y="317452"/>
            <a:ext cx="2088038" cy="719230"/>
            <a:chOff x="4532666" y="505937"/>
            <a:chExt cx="2981730" cy="1027064"/>
          </a:xfrm>
        </p:grpSpPr>
        <p:sp>
          <p:nvSpPr>
            <p:cNvPr id="35"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6"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7"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39" name="Group 38">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17356" y="5503147"/>
            <a:ext cx="2117174" cy="588806"/>
            <a:chOff x="4549904" y="5078157"/>
            <a:chExt cx="3023338" cy="840818"/>
          </a:xfrm>
        </p:grpSpPr>
        <p:sp>
          <p:nvSpPr>
            <p:cNvPr id="40"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41"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42"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pic>
        <p:nvPicPr>
          <p:cNvPr id="5" name="Picture 4" descr="Planta crece en una grieta de hormigón">
            <a:extLst>
              <a:ext uri="{FF2B5EF4-FFF2-40B4-BE49-F238E27FC236}">
                <a16:creationId xmlns:a16="http://schemas.microsoft.com/office/drawing/2014/main" id="{1B199F74-E720-B594-1A0E-5760469BD06D}"/>
              </a:ext>
            </a:extLst>
          </p:cNvPr>
          <p:cNvPicPr>
            <a:picLocks noChangeAspect="1"/>
          </p:cNvPicPr>
          <p:nvPr/>
        </p:nvPicPr>
        <p:blipFill rotWithShape="1">
          <a:blip r:embed="rId2"/>
          <a:srcRect l="7010" r="25278" b="2"/>
          <a:stretch/>
        </p:blipFill>
        <p:spPr>
          <a:xfrm>
            <a:off x="6471332" y="758425"/>
            <a:ext cx="5326462" cy="5250743"/>
          </a:xfrm>
          <a:custGeom>
            <a:avLst/>
            <a:gdLst/>
            <a:ahLst/>
            <a:cxnLst/>
            <a:rect l="l" t="t" r="r" b="b"/>
            <a:pathLst>
              <a:path w="5326462" h="5250743">
                <a:moveTo>
                  <a:pt x="2576092" y="0"/>
                </a:moveTo>
                <a:cubicBezTo>
                  <a:pt x="2650583" y="0"/>
                  <a:pt x="2726041" y="967"/>
                  <a:pt x="2803435" y="967"/>
                </a:cubicBezTo>
                <a:cubicBezTo>
                  <a:pt x="3020137" y="967"/>
                  <a:pt x="3205881" y="967"/>
                  <a:pt x="3329710" y="47407"/>
                </a:cubicBezTo>
                <a:cubicBezTo>
                  <a:pt x="3732156" y="124807"/>
                  <a:pt x="4088166" y="387966"/>
                  <a:pt x="4304868" y="573726"/>
                </a:cubicBezTo>
                <a:cubicBezTo>
                  <a:pt x="4537048" y="744005"/>
                  <a:pt x="4893058" y="1069084"/>
                  <a:pt x="5109760" y="1471563"/>
                </a:cubicBezTo>
                <a:cubicBezTo>
                  <a:pt x="5202632" y="2090761"/>
                  <a:pt x="5326462" y="2477760"/>
                  <a:pt x="5326462" y="2694480"/>
                </a:cubicBezTo>
                <a:cubicBezTo>
                  <a:pt x="5326462" y="3267238"/>
                  <a:pt x="5249068" y="3329158"/>
                  <a:pt x="5249068" y="3329158"/>
                </a:cubicBezTo>
                <a:cubicBezTo>
                  <a:pt x="5109760" y="3824516"/>
                  <a:pt x="4784708" y="4288915"/>
                  <a:pt x="4506091" y="4613994"/>
                </a:cubicBezTo>
                <a:cubicBezTo>
                  <a:pt x="4242954" y="4877153"/>
                  <a:pt x="3825029" y="5016473"/>
                  <a:pt x="3329710" y="5233192"/>
                </a:cubicBezTo>
                <a:cubicBezTo>
                  <a:pt x="3020137" y="5233192"/>
                  <a:pt x="2199766" y="5310592"/>
                  <a:pt x="1704448" y="5140313"/>
                </a:cubicBezTo>
                <a:cubicBezTo>
                  <a:pt x="1224608" y="4908113"/>
                  <a:pt x="1069821" y="4861674"/>
                  <a:pt x="667375" y="4505635"/>
                </a:cubicBezTo>
                <a:cubicBezTo>
                  <a:pt x="311365" y="4103156"/>
                  <a:pt x="48228" y="3329158"/>
                  <a:pt x="17270" y="2880239"/>
                </a:cubicBezTo>
                <a:cubicBezTo>
                  <a:pt x="-29166" y="2617080"/>
                  <a:pt x="32749" y="2183641"/>
                  <a:pt x="32749" y="2090761"/>
                </a:cubicBezTo>
                <a:cubicBezTo>
                  <a:pt x="32749" y="1610883"/>
                  <a:pt x="342323" y="1254844"/>
                  <a:pt x="605461" y="929765"/>
                </a:cubicBezTo>
                <a:cubicBezTo>
                  <a:pt x="884077" y="620166"/>
                  <a:pt x="1147215" y="341526"/>
                  <a:pt x="1549661" y="248646"/>
                </a:cubicBezTo>
                <a:cubicBezTo>
                  <a:pt x="1905671" y="78367"/>
                  <a:pt x="1905671" y="78367"/>
                  <a:pt x="1905671" y="78367"/>
                </a:cubicBezTo>
                <a:cubicBezTo>
                  <a:pt x="2137851" y="8707"/>
                  <a:pt x="2352618" y="0"/>
                  <a:pt x="2576092" y="0"/>
                </a:cubicBezTo>
                <a:close/>
              </a:path>
            </a:pathLst>
          </a:custGeom>
        </p:spPr>
      </p:pic>
      <p:sp>
        <p:nvSpPr>
          <p:cNvPr id="3" name="Marcador de número de diapositiva 2">
            <a:extLst>
              <a:ext uri="{FF2B5EF4-FFF2-40B4-BE49-F238E27FC236}">
                <a16:creationId xmlns:a16="http://schemas.microsoft.com/office/drawing/2014/main" id="{F0078348-EE0C-74BA-5BB0-BC745FEAF8F9}"/>
              </a:ext>
            </a:extLst>
          </p:cNvPr>
          <p:cNvSpPr>
            <a:spLocks noGrp="1"/>
          </p:cNvSpPr>
          <p:nvPr>
            <p:ph type="sldNum" sz="quarter" idx="12"/>
          </p:nvPr>
        </p:nvSpPr>
        <p:spPr/>
        <p:txBody>
          <a:bodyPr/>
          <a:lstStyle/>
          <a:p>
            <a:r>
              <a:rPr lang="en-US"/>
              <a:t>4/17</a:t>
            </a:r>
          </a:p>
        </p:txBody>
      </p:sp>
    </p:spTree>
    <p:extLst>
      <p:ext uri="{BB962C8B-B14F-4D97-AF65-F5344CB8AC3E}">
        <p14:creationId xmlns:p14="http://schemas.microsoft.com/office/powerpoint/2010/main" val="1401047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08119F7-B84E-4EBF-919F-A9B0F6D92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AA17479-17CB-402A-8689-750C6F3858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92CB10A-1C81-C1B4-1C28-8CAE09EB639C}"/>
              </a:ext>
            </a:extLst>
          </p:cNvPr>
          <p:cNvSpPr>
            <a:spLocks noGrp="1"/>
          </p:cNvSpPr>
          <p:nvPr>
            <p:ph type="title"/>
          </p:nvPr>
        </p:nvSpPr>
        <p:spPr>
          <a:xfrm>
            <a:off x="630757" y="3021903"/>
            <a:ext cx="3107463" cy="629220"/>
          </a:xfrm>
        </p:spPr>
        <p:txBody>
          <a:bodyPr>
            <a:normAutofit fontScale="90000"/>
          </a:bodyPr>
          <a:lstStyle/>
          <a:p>
            <a:pPr algn="ctr"/>
            <a:r>
              <a:rPr lang="es-MX"/>
              <a:t>Objetivos</a:t>
            </a:r>
            <a:br>
              <a:rPr lang="es-MX"/>
            </a:br>
            <a:endParaRPr lang="es-MX"/>
          </a:p>
        </p:txBody>
      </p:sp>
      <p:sp useBgFill="1">
        <p:nvSpPr>
          <p:cNvPr id="14" name="Freeform: Shape 13">
            <a:extLst>
              <a:ext uri="{FF2B5EF4-FFF2-40B4-BE49-F238E27FC236}">
                <a16:creationId xmlns:a16="http://schemas.microsoft.com/office/drawing/2014/main" id="{F534AA72-89BF-4BB0-B339-DEB9FC7F1B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2978" y="0"/>
            <a:ext cx="7809022" cy="6858000"/>
          </a:xfrm>
          <a:custGeom>
            <a:avLst/>
            <a:gdLst>
              <a:gd name="connsiteX0" fmla="*/ 27229 w 7809022"/>
              <a:gd name="connsiteY0" fmla="*/ 0 h 6858000"/>
              <a:gd name="connsiteX1" fmla="*/ 7809022 w 7809022"/>
              <a:gd name="connsiteY1" fmla="*/ 0 h 6858000"/>
              <a:gd name="connsiteX2" fmla="*/ 7809022 w 7809022"/>
              <a:gd name="connsiteY2" fmla="*/ 6858000 h 6858000"/>
              <a:gd name="connsiteX3" fmla="*/ 41303 w 7809022"/>
              <a:gd name="connsiteY3" fmla="*/ 6858000 h 6858000"/>
              <a:gd name="connsiteX4" fmla="*/ 41303 w 7809022"/>
              <a:gd name="connsiteY4" fmla="*/ 6822879 h 6858000"/>
              <a:gd name="connsiteX5" fmla="*/ 41303 w 7809022"/>
              <a:gd name="connsiteY5" fmla="*/ 6667752 h 6858000"/>
              <a:gd name="connsiteX6" fmla="*/ 0 w 7809022"/>
              <a:gd name="connsiteY6" fmla="*/ 3813425 h 6858000"/>
              <a:gd name="connsiteX7" fmla="*/ 41303 w 7809022"/>
              <a:gd name="connsiteY7" fmla="*/ 2572413 h 6858000"/>
              <a:gd name="connsiteX8" fmla="*/ 41303 w 7809022"/>
              <a:gd name="connsiteY8" fmla="*/ 1496869 h 6858000"/>
              <a:gd name="connsiteX9" fmla="*/ 41303 w 7809022"/>
              <a:gd name="connsiteY9" fmla="*/ 1083199 h 6858000"/>
              <a:gd name="connsiteX10" fmla="*/ 0 w 7809022"/>
              <a:gd name="connsiteY10" fmla="*/ 545427 h 6858000"/>
              <a:gd name="connsiteX11" fmla="*/ 22153 w 7809022"/>
              <a:gd name="connsiteY11" fmla="*/ 10166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9022" h="6858000">
                <a:moveTo>
                  <a:pt x="27229" y="0"/>
                </a:moveTo>
                <a:lnTo>
                  <a:pt x="7809022" y="0"/>
                </a:lnTo>
                <a:lnTo>
                  <a:pt x="7809022" y="6858000"/>
                </a:lnTo>
                <a:lnTo>
                  <a:pt x="41303" y="6858000"/>
                </a:lnTo>
                <a:lnTo>
                  <a:pt x="41303" y="6822879"/>
                </a:lnTo>
                <a:cubicBezTo>
                  <a:pt x="41303" y="6760828"/>
                  <a:pt x="41303" y="6709119"/>
                  <a:pt x="41303" y="6667752"/>
                </a:cubicBezTo>
                <a:cubicBezTo>
                  <a:pt x="41303" y="6667752"/>
                  <a:pt x="41303" y="6667752"/>
                  <a:pt x="0" y="3813425"/>
                </a:cubicBezTo>
                <a:cubicBezTo>
                  <a:pt x="0" y="3813425"/>
                  <a:pt x="0" y="3813425"/>
                  <a:pt x="41303" y="2572413"/>
                </a:cubicBezTo>
                <a:cubicBezTo>
                  <a:pt x="41303" y="2572413"/>
                  <a:pt x="41303" y="2572413"/>
                  <a:pt x="41303" y="1496869"/>
                </a:cubicBezTo>
                <a:cubicBezTo>
                  <a:pt x="41303" y="1455502"/>
                  <a:pt x="41303" y="1290034"/>
                  <a:pt x="41303" y="1083199"/>
                </a:cubicBezTo>
                <a:cubicBezTo>
                  <a:pt x="41303" y="876364"/>
                  <a:pt x="0" y="710895"/>
                  <a:pt x="0" y="545427"/>
                </a:cubicBezTo>
                <a:cubicBezTo>
                  <a:pt x="0" y="545427"/>
                  <a:pt x="0" y="545427"/>
                  <a:pt x="22153" y="101661"/>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4" name="Marcador de número de diapositiva 3">
            <a:extLst>
              <a:ext uri="{FF2B5EF4-FFF2-40B4-BE49-F238E27FC236}">
                <a16:creationId xmlns:a16="http://schemas.microsoft.com/office/drawing/2014/main" id="{9745B71E-BBF8-A2C6-F38A-3CD0E6AFBF88}"/>
              </a:ext>
            </a:extLst>
          </p:cNvPr>
          <p:cNvSpPr>
            <a:spLocks noGrp="1"/>
          </p:cNvSpPr>
          <p:nvPr>
            <p:ph type="sldNum" sz="quarter" idx="12"/>
          </p:nvPr>
        </p:nvSpPr>
        <p:spPr>
          <a:xfrm>
            <a:off x="10272713" y="6138000"/>
            <a:ext cx="1187449" cy="720000"/>
          </a:xfrm>
        </p:spPr>
        <p:txBody>
          <a:bodyPr>
            <a:normAutofit/>
          </a:bodyPr>
          <a:lstStyle/>
          <a:p>
            <a:pPr>
              <a:spcAft>
                <a:spcPts val="600"/>
              </a:spcAft>
            </a:pPr>
            <a:r>
              <a:rPr lang="en-US"/>
              <a:t>5/17</a:t>
            </a:r>
          </a:p>
        </p:txBody>
      </p:sp>
      <p:graphicFrame>
        <p:nvGraphicFramePr>
          <p:cNvPr id="6" name="Marcador de contenido 2">
            <a:extLst>
              <a:ext uri="{FF2B5EF4-FFF2-40B4-BE49-F238E27FC236}">
                <a16:creationId xmlns:a16="http://schemas.microsoft.com/office/drawing/2014/main" id="{5A85A83F-DB0E-3FBF-B6BA-5326769B1888}"/>
              </a:ext>
            </a:extLst>
          </p:cNvPr>
          <p:cNvGraphicFramePr>
            <a:graphicFrameLocks noGrp="1"/>
          </p:cNvGraphicFramePr>
          <p:nvPr>
            <p:ph idx="1"/>
            <p:extLst>
              <p:ext uri="{D42A27DB-BD31-4B8C-83A1-F6EECF244321}">
                <p14:modId xmlns:p14="http://schemas.microsoft.com/office/powerpoint/2010/main" val="1634236686"/>
              </p:ext>
            </p:extLst>
          </p:nvPr>
        </p:nvGraphicFramePr>
        <p:xfrm>
          <a:off x="5191712" y="694341"/>
          <a:ext cx="6195553" cy="5416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Gráfico 4" descr="Robot contorno">
            <a:extLst>
              <a:ext uri="{FF2B5EF4-FFF2-40B4-BE49-F238E27FC236}">
                <a16:creationId xmlns:a16="http://schemas.microsoft.com/office/drawing/2014/main" id="{BD27822C-1812-4655-3D56-7ED40B555E4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325292" y="3579223"/>
            <a:ext cx="914400" cy="914400"/>
          </a:xfrm>
          <a:prstGeom prst="rect">
            <a:avLst/>
          </a:prstGeom>
        </p:spPr>
      </p:pic>
    </p:spTree>
    <p:extLst>
      <p:ext uri="{BB962C8B-B14F-4D97-AF65-F5344CB8AC3E}">
        <p14:creationId xmlns:p14="http://schemas.microsoft.com/office/powerpoint/2010/main" val="3617892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D9E2D9-EE69-4775-8CE5-9EAC35AD2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D75B673-1FA7-415E-8B2E-7A0550C8BD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F07333-E621-8CFB-9885-32C1A3E3686B}"/>
              </a:ext>
            </a:extLst>
          </p:cNvPr>
          <p:cNvSpPr>
            <a:spLocks noGrp="1"/>
          </p:cNvSpPr>
          <p:nvPr>
            <p:ph type="title"/>
          </p:nvPr>
        </p:nvSpPr>
        <p:spPr>
          <a:xfrm>
            <a:off x="6480000" y="619200"/>
            <a:ext cx="4991961" cy="1477328"/>
          </a:xfrm>
        </p:spPr>
        <p:txBody>
          <a:bodyPr wrap="square" anchor="ctr">
            <a:normAutofit/>
          </a:bodyPr>
          <a:lstStyle/>
          <a:p>
            <a:r>
              <a:rPr lang="en-US"/>
              <a:t>Alcance</a:t>
            </a:r>
          </a:p>
        </p:txBody>
      </p:sp>
      <p:pic>
        <p:nvPicPr>
          <p:cNvPr id="6" name="Picture 5">
            <a:extLst>
              <a:ext uri="{FF2B5EF4-FFF2-40B4-BE49-F238E27FC236}">
                <a16:creationId xmlns:a16="http://schemas.microsoft.com/office/drawing/2014/main" id="{60A08C6C-E30A-F4B2-0B5E-428CD7656A45}"/>
              </a:ext>
            </a:extLst>
          </p:cNvPr>
          <p:cNvPicPr>
            <a:picLocks noChangeAspect="1"/>
          </p:cNvPicPr>
          <p:nvPr/>
        </p:nvPicPr>
        <p:blipFill rotWithShape="1">
          <a:blip r:embed="rId2"/>
          <a:srcRect l="22896" r="28681"/>
          <a:stretch/>
        </p:blipFill>
        <p:spPr>
          <a:xfrm>
            <a:off x="20" y="10"/>
            <a:ext cx="5903704" cy="6857990"/>
          </a:xfrm>
          <a:custGeom>
            <a:avLst/>
            <a:gdLst/>
            <a:ahLst/>
            <a:cxnLst/>
            <a:rect l="l" t="t" r="r" b="b"/>
            <a:pathLst>
              <a:path w="5903724" h="6858000">
                <a:moveTo>
                  <a:pt x="0" y="0"/>
                </a:moveTo>
                <a:lnTo>
                  <a:pt x="5886178" y="0"/>
                </a:lnTo>
                <a:lnTo>
                  <a:pt x="5890522" y="42009"/>
                </a:lnTo>
                <a:cubicBezTo>
                  <a:pt x="5948302" y="788432"/>
                  <a:pt x="5795211" y="5194623"/>
                  <a:pt x="5836720" y="6279216"/>
                </a:cubicBezTo>
                <a:cubicBezTo>
                  <a:pt x="5842686" y="6384211"/>
                  <a:pt x="5845802" y="6526851"/>
                  <a:pt x="5846540" y="6699667"/>
                </a:cubicBezTo>
                <a:lnTo>
                  <a:pt x="5846508" y="6858000"/>
                </a:lnTo>
                <a:lnTo>
                  <a:pt x="0" y="6858000"/>
                </a:lnTo>
                <a:close/>
              </a:path>
            </a:pathLst>
          </a:custGeom>
        </p:spPr>
      </p:pic>
      <p:sp>
        <p:nvSpPr>
          <p:cNvPr id="3" name="Content Placeholder 2">
            <a:extLst>
              <a:ext uri="{FF2B5EF4-FFF2-40B4-BE49-F238E27FC236}">
                <a16:creationId xmlns:a16="http://schemas.microsoft.com/office/drawing/2014/main" id="{1C5E0AAE-54B5-594B-F0FF-A673B603ACC5}"/>
              </a:ext>
            </a:extLst>
          </p:cNvPr>
          <p:cNvSpPr>
            <a:spLocks noGrp="1"/>
          </p:cNvSpPr>
          <p:nvPr>
            <p:ph idx="1"/>
          </p:nvPr>
        </p:nvSpPr>
        <p:spPr>
          <a:xfrm>
            <a:off x="6480000" y="2541600"/>
            <a:ext cx="4991962" cy="3216273"/>
          </a:xfrm>
        </p:spPr>
        <p:txBody>
          <a:bodyPr vert="horz" lIns="0" tIns="0" rIns="0" bIns="0" rtlCol="0">
            <a:normAutofit/>
          </a:bodyPr>
          <a:lstStyle/>
          <a:p>
            <a:pPr marL="0" indent="0">
              <a:lnSpc>
                <a:spcPct val="110000"/>
              </a:lnSpc>
              <a:buNone/>
            </a:pPr>
            <a:r>
              <a:rPr lang="en-US" sz="1700">
                <a:ea typeface="+mn-lt"/>
                <a:cs typeface="+mn-lt"/>
              </a:rPr>
              <a:t>1. </a:t>
            </a:r>
            <a:r>
              <a:rPr lang="en-US" sz="1700" err="1">
                <a:ea typeface="+mn-lt"/>
                <a:cs typeface="+mn-lt"/>
              </a:rPr>
              <a:t>Análisis</a:t>
            </a:r>
            <a:r>
              <a:rPr lang="en-US" sz="1700">
                <a:ea typeface="+mn-lt"/>
                <a:cs typeface="+mn-lt"/>
              </a:rPr>
              <a:t> Profundo de </a:t>
            </a:r>
            <a:r>
              <a:rPr lang="en-US" sz="1700" err="1">
                <a:ea typeface="+mn-lt"/>
                <a:cs typeface="+mn-lt"/>
              </a:rPr>
              <a:t>Datos</a:t>
            </a:r>
            <a:r>
              <a:rPr lang="en-US" sz="1700">
                <a:ea typeface="+mn-lt"/>
                <a:cs typeface="+mn-lt"/>
              </a:rPr>
              <a:t> de </a:t>
            </a:r>
            <a:r>
              <a:rPr lang="en-US" sz="1700" err="1">
                <a:ea typeface="+mn-lt"/>
                <a:cs typeface="+mn-lt"/>
              </a:rPr>
              <a:t>Servicios</a:t>
            </a:r>
            <a:r>
              <a:rPr lang="en-US" sz="1700">
                <a:ea typeface="+mn-lt"/>
                <a:cs typeface="+mn-lt"/>
              </a:rPr>
              <a:t> de Taxis (Estado de Mercado)</a:t>
            </a:r>
            <a:endParaRPr lang="en-US" sz="1700"/>
          </a:p>
          <a:p>
            <a:pPr marL="0" indent="0">
              <a:lnSpc>
                <a:spcPct val="110000"/>
              </a:lnSpc>
              <a:buNone/>
            </a:pPr>
            <a:r>
              <a:rPr lang="en-US" sz="1700">
                <a:ea typeface="+mn-lt"/>
                <a:cs typeface="+mn-lt"/>
              </a:rPr>
              <a:t>2. </a:t>
            </a:r>
            <a:r>
              <a:rPr lang="en-US" sz="1700" err="1">
                <a:ea typeface="+mn-lt"/>
                <a:cs typeface="+mn-lt"/>
              </a:rPr>
              <a:t>Evaluación</a:t>
            </a:r>
            <a:r>
              <a:rPr lang="en-US" sz="1700">
                <a:ea typeface="+mn-lt"/>
                <a:cs typeface="+mn-lt"/>
              </a:rPr>
              <a:t> del </a:t>
            </a:r>
            <a:r>
              <a:rPr lang="en-US" sz="1700" err="1">
                <a:ea typeface="+mn-lt"/>
                <a:cs typeface="+mn-lt"/>
              </a:rPr>
              <a:t>Impacto</a:t>
            </a:r>
            <a:r>
              <a:rPr lang="en-US" sz="1700">
                <a:ea typeface="+mn-lt"/>
                <a:cs typeface="+mn-lt"/>
              </a:rPr>
              <a:t> Ambiental de la </a:t>
            </a:r>
            <a:r>
              <a:rPr lang="en-US" sz="1700" err="1">
                <a:ea typeface="+mn-lt"/>
                <a:cs typeface="+mn-lt"/>
              </a:rPr>
              <a:t>Flota</a:t>
            </a:r>
            <a:r>
              <a:rPr lang="en-US" sz="1700">
                <a:ea typeface="+mn-lt"/>
                <a:cs typeface="+mn-lt"/>
              </a:rPr>
              <a:t> de Taxis </a:t>
            </a:r>
            <a:r>
              <a:rPr lang="en-US" sz="1700" err="1">
                <a:ea typeface="+mn-lt"/>
                <a:cs typeface="+mn-lt"/>
              </a:rPr>
              <a:t>Sostenibles</a:t>
            </a:r>
            <a:endParaRPr lang="en-US" sz="1700">
              <a:ea typeface="+mn-lt"/>
              <a:cs typeface="+mn-lt"/>
            </a:endParaRPr>
          </a:p>
          <a:p>
            <a:pPr marL="0" indent="0">
              <a:lnSpc>
                <a:spcPct val="110000"/>
              </a:lnSpc>
              <a:buNone/>
            </a:pPr>
            <a:r>
              <a:rPr lang="en-US" sz="1700">
                <a:ea typeface="+mn-lt"/>
                <a:cs typeface="+mn-lt"/>
              </a:rPr>
              <a:t>3. </a:t>
            </a:r>
            <a:r>
              <a:rPr lang="en-US" sz="1700" err="1">
                <a:ea typeface="+mn-lt"/>
                <a:cs typeface="+mn-lt"/>
              </a:rPr>
              <a:t>Evaluación</a:t>
            </a:r>
            <a:r>
              <a:rPr lang="en-US" sz="1700">
                <a:ea typeface="+mn-lt"/>
                <a:cs typeface="+mn-lt"/>
              </a:rPr>
              <a:t> de la </a:t>
            </a:r>
            <a:r>
              <a:rPr lang="en-US" sz="1700" err="1">
                <a:ea typeface="+mn-lt"/>
                <a:cs typeface="+mn-lt"/>
              </a:rPr>
              <a:t>Viabilidad</a:t>
            </a:r>
            <a:r>
              <a:rPr lang="en-US" sz="1700">
                <a:ea typeface="+mn-lt"/>
                <a:cs typeface="+mn-lt"/>
              </a:rPr>
              <a:t> de la </a:t>
            </a:r>
            <a:r>
              <a:rPr lang="en-US" sz="1700" err="1">
                <a:ea typeface="+mn-lt"/>
                <a:cs typeface="+mn-lt"/>
              </a:rPr>
              <a:t>Flota</a:t>
            </a:r>
            <a:r>
              <a:rPr lang="en-US" sz="1700">
                <a:ea typeface="+mn-lt"/>
                <a:cs typeface="+mn-lt"/>
              </a:rPr>
              <a:t> de Taxis </a:t>
            </a:r>
            <a:r>
              <a:rPr lang="en-US" sz="1700" err="1">
                <a:ea typeface="+mn-lt"/>
                <a:cs typeface="+mn-lt"/>
              </a:rPr>
              <a:t>Sostenibles</a:t>
            </a:r>
            <a:endParaRPr lang="en-US" sz="1700">
              <a:ea typeface="+mn-lt"/>
              <a:cs typeface="+mn-lt"/>
            </a:endParaRPr>
          </a:p>
          <a:p>
            <a:pPr marL="0" indent="0">
              <a:lnSpc>
                <a:spcPct val="110000"/>
              </a:lnSpc>
              <a:buNone/>
            </a:pPr>
            <a:r>
              <a:rPr lang="en-US" sz="1700">
                <a:ea typeface="+mn-lt"/>
                <a:cs typeface="+mn-lt"/>
              </a:rPr>
              <a:t>4. Desarrollo de KPIs y Dashboard </a:t>
            </a:r>
            <a:r>
              <a:rPr lang="en-US" sz="1700" err="1">
                <a:ea typeface="+mn-lt"/>
                <a:cs typeface="+mn-lt"/>
              </a:rPr>
              <a:t>Personalizado</a:t>
            </a:r>
            <a:endParaRPr lang="en-US" sz="1700">
              <a:ea typeface="+mn-lt"/>
              <a:cs typeface="+mn-lt"/>
            </a:endParaRPr>
          </a:p>
          <a:p>
            <a:pPr marL="0" indent="0">
              <a:lnSpc>
                <a:spcPct val="110000"/>
              </a:lnSpc>
              <a:buNone/>
            </a:pPr>
            <a:r>
              <a:rPr lang="en-US" sz="1700">
                <a:ea typeface="+mn-lt"/>
                <a:cs typeface="+mn-lt"/>
              </a:rPr>
              <a:t>5. </a:t>
            </a:r>
            <a:r>
              <a:rPr lang="en-US" sz="1700" err="1">
                <a:ea typeface="+mn-lt"/>
                <a:cs typeface="+mn-lt"/>
              </a:rPr>
              <a:t>Modelo</a:t>
            </a:r>
            <a:r>
              <a:rPr lang="en-US" sz="1700">
                <a:ea typeface="+mn-lt"/>
                <a:cs typeface="+mn-lt"/>
              </a:rPr>
              <a:t> </a:t>
            </a:r>
            <a:r>
              <a:rPr lang="en-US" sz="1700" err="1">
                <a:ea typeface="+mn-lt"/>
                <a:cs typeface="+mn-lt"/>
              </a:rPr>
              <a:t>Predictivo</a:t>
            </a:r>
            <a:endParaRPr lang="en-US" sz="1700">
              <a:ea typeface="+mn-lt"/>
              <a:cs typeface="+mn-lt"/>
            </a:endParaRPr>
          </a:p>
          <a:p>
            <a:pPr marL="0" indent="0">
              <a:lnSpc>
                <a:spcPct val="110000"/>
              </a:lnSpc>
              <a:buNone/>
            </a:pPr>
            <a:r>
              <a:rPr lang="en-US" sz="1700">
                <a:ea typeface="+mn-lt"/>
                <a:cs typeface="+mn-lt"/>
              </a:rPr>
              <a:t>6. </a:t>
            </a:r>
            <a:r>
              <a:rPr lang="en-US" sz="1700" err="1">
                <a:ea typeface="+mn-lt"/>
                <a:cs typeface="+mn-lt"/>
              </a:rPr>
              <a:t>Despliegue</a:t>
            </a:r>
            <a:r>
              <a:rPr lang="en-US" sz="1700">
                <a:ea typeface="+mn-lt"/>
                <a:cs typeface="+mn-lt"/>
              </a:rPr>
              <a:t> </a:t>
            </a:r>
            <a:r>
              <a:rPr lang="en-US" sz="1700" err="1">
                <a:ea typeface="+mn-lt"/>
                <a:cs typeface="+mn-lt"/>
              </a:rPr>
              <a:t>en</a:t>
            </a:r>
            <a:r>
              <a:rPr lang="en-US" sz="1700">
                <a:ea typeface="+mn-lt"/>
                <a:cs typeface="+mn-lt"/>
              </a:rPr>
              <a:t> la </a:t>
            </a:r>
            <a:r>
              <a:rPr lang="en-US" sz="1700" err="1">
                <a:ea typeface="+mn-lt"/>
                <a:cs typeface="+mn-lt"/>
              </a:rPr>
              <a:t>Nube</a:t>
            </a:r>
            <a:r>
              <a:rPr lang="en-US" sz="1700">
                <a:ea typeface="+mn-lt"/>
                <a:cs typeface="+mn-lt"/>
              </a:rPr>
              <a:t> y </a:t>
            </a:r>
            <a:r>
              <a:rPr lang="en-US" sz="1700" err="1">
                <a:ea typeface="+mn-lt"/>
                <a:cs typeface="+mn-lt"/>
              </a:rPr>
              <a:t>en</a:t>
            </a:r>
            <a:r>
              <a:rPr lang="en-US" sz="1700">
                <a:ea typeface="+mn-lt"/>
                <a:cs typeface="+mn-lt"/>
              </a:rPr>
              <a:t> la Web</a:t>
            </a:r>
            <a:endParaRPr lang="en-US" sz="1700"/>
          </a:p>
        </p:txBody>
      </p:sp>
      <p:sp>
        <p:nvSpPr>
          <p:cNvPr id="4" name="Slide Number Placeholder 3">
            <a:extLst>
              <a:ext uri="{FF2B5EF4-FFF2-40B4-BE49-F238E27FC236}">
                <a16:creationId xmlns:a16="http://schemas.microsoft.com/office/drawing/2014/main" id="{7D098156-E56A-2D10-156F-A74A7B93FCB2}"/>
              </a:ext>
            </a:extLst>
          </p:cNvPr>
          <p:cNvSpPr>
            <a:spLocks noGrp="1"/>
          </p:cNvSpPr>
          <p:nvPr>
            <p:ph type="sldNum" sz="quarter" idx="12"/>
          </p:nvPr>
        </p:nvSpPr>
        <p:spPr>
          <a:xfrm>
            <a:off x="10282739" y="6138000"/>
            <a:ext cx="1187449" cy="720000"/>
          </a:xfrm>
        </p:spPr>
        <p:txBody>
          <a:bodyPr>
            <a:normAutofit/>
          </a:bodyPr>
          <a:lstStyle/>
          <a:p>
            <a:pPr>
              <a:spcAft>
                <a:spcPts val="600"/>
              </a:spcAft>
            </a:pPr>
            <a:r>
              <a:rPr lang="en-US"/>
              <a:t>6/17</a:t>
            </a:r>
          </a:p>
        </p:txBody>
      </p:sp>
    </p:spTree>
    <p:extLst>
      <p:ext uri="{BB962C8B-B14F-4D97-AF65-F5344CB8AC3E}">
        <p14:creationId xmlns:p14="http://schemas.microsoft.com/office/powerpoint/2010/main" val="1500594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7" name="Rectangle 36">
            <a:extLst>
              <a:ext uri="{FF2B5EF4-FFF2-40B4-BE49-F238E27FC236}">
                <a16:creationId xmlns:a16="http://schemas.microsoft.com/office/drawing/2014/main" id="{A35C5297-7623-44A6-B13A-4424C8257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666E46BD-1D93-4B75-A1AD-F8DCF32C3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6C62ED0-669F-CBC2-1B2A-7ADE0A4F87FB}"/>
              </a:ext>
            </a:extLst>
          </p:cNvPr>
          <p:cNvSpPr>
            <a:spLocks noGrp="1"/>
          </p:cNvSpPr>
          <p:nvPr>
            <p:ph type="title"/>
          </p:nvPr>
        </p:nvSpPr>
        <p:spPr>
          <a:xfrm>
            <a:off x="6575266" y="1873559"/>
            <a:ext cx="5015638" cy="2795737"/>
          </a:xfrm>
        </p:spPr>
        <p:txBody>
          <a:bodyPr vert="horz" wrap="square" lIns="0" tIns="0" rIns="0" bIns="0" rtlCol="0" anchor="b" anchorCtr="0">
            <a:normAutofit/>
          </a:bodyPr>
          <a:lstStyle/>
          <a:p>
            <a:pPr algn="ctr">
              <a:lnSpc>
                <a:spcPct val="90000"/>
              </a:lnSpc>
            </a:pPr>
            <a:r>
              <a:rPr lang="en-US" sz="2200" spc="-100"/>
              <a:t>Hemos recopilado y analizado datos de diversas fuentes, incluyendo las emisiones de vehículos ligeros, registros de ruido en NYC, y patrones de uso de servicios de taxis. Este análisis nos permite entender las áreas de oportunidad para la implementación efectiva de los EcoTaxis.</a:t>
            </a:r>
            <a:br>
              <a:rPr lang="en-US" sz="2200" spc="-100"/>
            </a:br>
            <a:endParaRPr lang="en-US" sz="2200" spc="-100"/>
          </a:p>
        </p:txBody>
      </p:sp>
      <p:pic>
        <p:nvPicPr>
          <p:cNvPr id="29" name="Picture 4" descr="Gráfico">
            <a:extLst>
              <a:ext uri="{FF2B5EF4-FFF2-40B4-BE49-F238E27FC236}">
                <a16:creationId xmlns:a16="http://schemas.microsoft.com/office/drawing/2014/main" id="{741B736F-9CB4-A1DE-8CF2-06C6433CF591}"/>
              </a:ext>
            </a:extLst>
          </p:cNvPr>
          <p:cNvPicPr>
            <a:picLocks noChangeAspect="1"/>
          </p:cNvPicPr>
          <p:nvPr/>
        </p:nvPicPr>
        <p:blipFill rotWithShape="1">
          <a:blip r:embed="rId2"/>
          <a:srcRect l="10722" r="25855"/>
          <a:stretch/>
        </p:blipFill>
        <p:spPr>
          <a:xfrm>
            <a:off x="601096" y="592065"/>
            <a:ext cx="5437859" cy="5358727"/>
          </a:xfrm>
          <a:custGeom>
            <a:avLst/>
            <a:gdLst/>
            <a:ahLst/>
            <a:cxnLst/>
            <a:rect l="l" t="t" r="r" b="b"/>
            <a:pathLst>
              <a:path w="5437859" h="5358727">
                <a:moveTo>
                  <a:pt x="2442245" y="12"/>
                </a:moveTo>
                <a:cubicBezTo>
                  <a:pt x="2708249" y="-1139"/>
                  <a:pt x="3417096" y="86121"/>
                  <a:pt x="3772502" y="222641"/>
                </a:cubicBezTo>
                <a:cubicBezTo>
                  <a:pt x="4178135" y="378663"/>
                  <a:pt x="4516888" y="502516"/>
                  <a:pt x="4794198" y="943240"/>
                </a:cubicBezTo>
                <a:cubicBezTo>
                  <a:pt x="5070964" y="1383427"/>
                  <a:pt x="5480948" y="2332430"/>
                  <a:pt x="5434186" y="2864301"/>
                </a:cubicBezTo>
                <a:cubicBezTo>
                  <a:pt x="5387424" y="3395099"/>
                  <a:pt x="5199832" y="3941446"/>
                  <a:pt x="4762661" y="4378953"/>
                </a:cubicBezTo>
                <a:cubicBezTo>
                  <a:pt x="4309722" y="4878654"/>
                  <a:pt x="3935081" y="5128505"/>
                  <a:pt x="3497910" y="5222333"/>
                </a:cubicBezTo>
                <a:cubicBezTo>
                  <a:pt x="3184713" y="5265762"/>
                  <a:pt x="2870973" y="5385861"/>
                  <a:pt x="2557776" y="5353156"/>
                </a:cubicBezTo>
                <a:cubicBezTo>
                  <a:pt x="2244579" y="5320450"/>
                  <a:pt x="1751402" y="5242707"/>
                  <a:pt x="1374043" y="5019128"/>
                </a:cubicBezTo>
                <a:cubicBezTo>
                  <a:pt x="1108696" y="4831472"/>
                  <a:pt x="796586" y="4519963"/>
                  <a:pt x="483933" y="4019189"/>
                </a:cubicBezTo>
                <a:cubicBezTo>
                  <a:pt x="171824" y="3582755"/>
                  <a:pt x="0" y="3082518"/>
                  <a:pt x="0" y="2536171"/>
                </a:cubicBezTo>
                <a:cubicBezTo>
                  <a:pt x="0" y="2411246"/>
                  <a:pt x="296885" y="1177542"/>
                  <a:pt x="749280" y="771132"/>
                </a:cubicBezTo>
                <a:cubicBezTo>
                  <a:pt x="1202764" y="365259"/>
                  <a:pt x="1858520" y="99860"/>
                  <a:pt x="2357678" y="6032"/>
                </a:cubicBezTo>
                <a:cubicBezTo>
                  <a:pt x="2375281" y="2145"/>
                  <a:pt x="2404244" y="176"/>
                  <a:pt x="2442245" y="12"/>
                </a:cubicBezTo>
                <a:close/>
              </a:path>
            </a:pathLst>
          </a:custGeom>
        </p:spPr>
      </p:pic>
      <p:sp>
        <p:nvSpPr>
          <p:cNvPr id="3" name="Marcador de número de diapositiva 2">
            <a:extLst>
              <a:ext uri="{FF2B5EF4-FFF2-40B4-BE49-F238E27FC236}">
                <a16:creationId xmlns:a16="http://schemas.microsoft.com/office/drawing/2014/main" id="{7B4E9215-1945-9212-D178-522A38CD1ABF}"/>
              </a:ext>
            </a:extLst>
          </p:cNvPr>
          <p:cNvSpPr>
            <a:spLocks noGrp="1"/>
          </p:cNvSpPr>
          <p:nvPr>
            <p:ph type="sldNum" sz="quarter" idx="12"/>
          </p:nvPr>
        </p:nvSpPr>
        <p:spPr>
          <a:xfrm>
            <a:off x="10272713" y="6138000"/>
            <a:ext cx="1187449" cy="720000"/>
          </a:xfrm>
        </p:spPr>
        <p:txBody>
          <a:bodyPr/>
          <a:lstStyle/>
          <a:p>
            <a:r>
              <a:rPr lang="en-US"/>
              <a:t>7/17</a:t>
            </a:r>
          </a:p>
        </p:txBody>
      </p:sp>
      <p:sp>
        <p:nvSpPr>
          <p:cNvPr id="4" name="CuadroTexto 3">
            <a:extLst>
              <a:ext uri="{FF2B5EF4-FFF2-40B4-BE49-F238E27FC236}">
                <a16:creationId xmlns:a16="http://schemas.microsoft.com/office/drawing/2014/main" id="{4FF4007F-C088-742A-BE86-98E95C70D029}"/>
              </a:ext>
            </a:extLst>
          </p:cNvPr>
          <p:cNvSpPr txBox="1"/>
          <p:nvPr/>
        </p:nvSpPr>
        <p:spPr>
          <a:xfrm>
            <a:off x="7531100" y="1130300"/>
            <a:ext cx="3251200"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a:solidFill>
                  <a:srgbClr val="ECECEC"/>
                </a:solidFill>
                <a:latin typeface="Söhne"/>
              </a:rPr>
              <a:t>Fuentes de </a:t>
            </a:r>
            <a:r>
              <a:rPr lang="en-US" sz="2200" b="1" err="1">
                <a:solidFill>
                  <a:srgbClr val="ECECEC"/>
                </a:solidFill>
                <a:latin typeface="Söhne"/>
              </a:rPr>
              <a:t>Información</a:t>
            </a:r>
            <a:endParaRPr lang="en-US" sz="2200" err="1"/>
          </a:p>
        </p:txBody>
      </p:sp>
    </p:spTree>
    <p:extLst>
      <p:ext uri="{BB962C8B-B14F-4D97-AF65-F5344CB8AC3E}">
        <p14:creationId xmlns:p14="http://schemas.microsoft.com/office/powerpoint/2010/main" val="906240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Rectangle 29">
            <a:extLst>
              <a:ext uri="{FF2B5EF4-FFF2-40B4-BE49-F238E27FC236}">
                <a16:creationId xmlns:a16="http://schemas.microsoft.com/office/drawing/2014/main" id="{A35C5297-7623-44A6-B13A-4424C8257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666E46BD-1D93-4B75-A1AD-F8DCF32C3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4C14BF6-F4D2-ABBF-F63B-8A54A55457C7}"/>
              </a:ext>
            </a:extLst>
          </p:cNvPr>
          <p:cNvSpPr>
            <a:spLocks noGrp="1"/>
          </p:cNvSpPr>
          <p:nvPr>
            <p:ph type="title"/>
          </p:nvPr>
        </p:nvSpPr>
        <p:spPr>
          <a:xfrm>
            <a:off x="6480000" y="728663"/>
            <a:ext cx="5015638" cy="4160837"/>
          </a:xfrm>
        </p:spPr>
        <p:txBody>
          <a:bodyPr vert="horz" wrap="square" lIns="0" tIns="0" rIns="0" bIns="0" rtlCol="0" anchor="b" anchorCtr="0">
            <a:noAutofit/>
          </a:bodyPr>
          <a:lstStyle/>
          <a:p>
            <a:pPr algn="ctr">
              <a:lnSpc>
                <a:spcPct val="90000"/>
              </a:lnSpc>
            </a:pPr>
            <a:r>
              <a:rPr lang="en-US" sz="2200" spc="-100"/>
              <a:t>Los </a:t>
            </a:r>
            <a:r>
              <a:rPr lang="en-US" sz="2200" spc="-100" err="1"/>
              <a:t>vehículos</a:t>
            </a:r>
            <a:r>
              <a:rPr lang="en-US" sz="2200" spc="-100"/>
              <a:t> </a:t>
            </a:r>
            <a:r>
              <a:rPr lang="en-US" sz="2200" spc="-100" err="1"/>
              <a:t>convencionales</a:t>
            </a:r>
            <a:r>
              <a:rPr lang="en-US" sz="2200" spc="-100"/>
              <a:t> son </a:t>
            </a:r>
            <a:r>
              <a:rPr lang="en-US" sz="2200" spc="-100" err="1"/>
              <a:t>grandes</a:t>
            </a:r>
            <a:r>
              <a:rPr lang="en-US" sz="2200" spc="-100"/>
              <a:t> </a:t>
            </a:r>
            <a:r>
              <a:rPr lang="en-US" sz="2200" spc="-100" err="1"/>
              <a:t>contribuyentes</a:t>
            </a:r>
            <a:r>
              <a:rPr lang="en-US" sz="2200" spc="-100"/>
              <a:t> a las </a:t>
            </a:r>
            <a:r>
              <a:rPr lang="en-US" sz="2200" spc="-100" err="1"/>
              <a:t>emisiones</a:t>
            </a:r>
            <a:r>
              <a:rPr lang="en-US" sz="2200" spc="-100"/>
              <a:t> de CO2 y </a:t>
            </a:r>
            <a:r>
              <a:rPr lang="en-US" sz="2200" spc="-100" err="1"/>
              <a:t>otros</a:t>
            </a:r>
            <a:r>
              <a:rPr lang="en-US" sz="2200" spc="-100"/>
              <a:t> </a:t>
            </a:r>
            <a:r>
              <a:rPr lang="en-US" sz="2200" spc="-100" err="1"/>
              <a:t>contaminantes</a:t>
            </a:r>
            <a:r>
              <a:rPr lang="en-US" sz="2200" spc="-100"/>
              <a:t> </a:t>
            </a:r>
            <a:r>
              <a:rPr lang="en-US" sz="2200" spc="-100" err="1"/>
              <a:t>en</a:t>
            </a:r>
            <a:r>
              <a:rPr lang="en-US" sz="2200" spc="-100"/>
              <a:t> </a:t>
            </a:r>
            <a:r>
              <a:rPr lang="en-US" sz="2200" spc="-100" err="1"/>
              <a:t>áreas</a:t>
            </a:r>
            <a:r>
              <a:rPr lang="en-US" sz="2200" spc="-100"/>
              <a:t> </a:t>
            </a:r>
            <a:r>
              <a:rPr lang="en-US" sz="2200" spc="-100" err="1"/>
              <a:t>urbanas</a:t>
            </a:r>
            <a:r>
              <a:rPr lang="en-US" sz="2200" spc="-100"/>
              <a:t>. </a:t>
            </a:r>
            <a:r>
              <a:rPr lang="en-US" sz="2200" spc="-100" err="1"/>
              <a:t>Nuestro</a:t>
            </a:r>
            <a:r>
              <a:rPr lang="en-US" sz="2200" spc="-100"/>
              <a:t> </a:t>
            </a:r>
            <a:r>
              <a:rPr lang="en-US" sz="2200" spc="-100" err="1"/>
              <a:t>análisis</a:t>
            </a:r>
            <a:r>
              <a:rPr lang="en-US" sz="2200" spc="-100"/>
              <a:t> </a:t>
            </a:r>
            <a:r>
              <a:rPr lang="en-US" sz="2200" spc="-100" err="1"/>
              <a:t>revela</a:t>
            </a:r>
            <a:r>
              <a:rPr lang="en-US" sz="2200" spc="-100"/>
              <a:t> la </a:t>
            </a:r>
            <a:r>
              <a:rPr lang="en-US" sz="2200" spc="-100" err="1"/>
              <a:t>urgente</a:t>
            </a:r>
            <a:r>
              <a:rPr lang="en-US" sz="2200" spc="-100"/>
              <a:t> </a:t>
            </a:r>
            <a:r>
              <a:rPr lang="en-US" sz="2200" spc="-100" err="1"/>
              <a:t>necesidad</a:t>
            </a:r>
            <a:r>
              <a:rPr lang="en-US" sz="2200" spc="-100"/>
              <a:t> de </a:t>
            </a:r>
            <a:r>
              <a:rPr lang="en-US" sz="2200" spc="-100" err="1"/>
              <a:t>alternativas</a:t>
            </a:r>
            <a:r>
              <a:rPr lang="en-US" sz="2200" spc="-100"/>
              <a:t> </a:t>
            </a:r>
            <a:r>
              <a:rPr lang="en-US" sz="2200" spc="-100" err="1"/>
              <a:t>más</a:t>
            </a:r>
            <a:r>
              <a:rPr lang="en-US" sz="2200" spc="-100"/>
              <a:t> </a:t>
            </a:r>
            <a:r>
              <a:rPr lang="en-US" sz="2200" spc="-100" err="1"/>
              <a:t>ecológicas</a:t>
            </a:r>
            <a:r>
              <a:rPr lang="en-US" sz="2200" spc="-100"/>
              <a:t>, </a:t>
            </a:r>
            <a:r>
              <a:rPr lang="en-US" sz="2200" spc="-100" err="1"/>
              <a:t>como</a:t>
            </a:r>
            <a:r>
              <a:rPr lang="en-US" sz="2200" spc="-100"/>
              <a:t> </a:t>
            </a:r>
            <a:r>
              <a:rPr lang="en-US" sz="2200" spc="-100" err="1"/>
              <a:t>los</a:t>
            </a:r>
            <a:r>
              <a:rPr lang="en-US" sz="2200" spc="-100"/>
              <a:t> </a:t>
            </a:r>
            <a:r>
              <a:rPr lang="en-US" sz="2200" spc="-100" err="1"/>
              <a:t>EcoTaxis</a:t>
            </a:r>
            <a:r>
              <a:rPr lang="en-US" sz="2200" spc="-100"/>
              <a:t>, que </a:t>
            </a:r>
            <a:r>
              <a:rPr lang="en-US" sz="2200" spc="-100" err="1"/>
              <a:t>prometen</a:t>
            </a:r>
            <a:r>
              <a:rPr lang="en-US" sz="2200" spc="-100"/>
              <a:t> </a:t>
            </a:r>
            <a:r>
              <a:rPr lang="en-US" sz="2200" spc="-100" err="1"/>
              <a:t>reducir</a:t>
            </a:r>
            <a:r>
              <a:rPr lang="en-US" sz="2200" spc="-100"/>
              <a:t> </a:t>
            </a:r>
            <a:r>
              <a:rPr lang="en-US" sz="2200" spc="-100" err="1"/>
              <a:t>estas</a:t>
            </a:r>
            <a:r>
              <a:rPr lang="en-US" sz="2200" spc="-100"/>
              <a:t> </a:t>
            </a:r>
            <a:r>
              <a:rPr lang="en-US" sz="2200" spc="-100" err="1"/>
              <a:t>emisiones</a:t>
            </a:r>
            <a:r>
              <a:rPr lang="en-US" sz="2200" spc="-100"/>
              <a:t> y </a:t>
            </a:r>
            <a:r>
              <a:rPr lang="en-US" sz="2200" spc="-100" err="1"/>
              <a:t>contribuir</a:t>
            </a:r>
            <a:r>
              <a:rPr lang="en-US" sz="2200" spc="-100"/>
              <a:t> a un </a:t>
            </a:r>
            <a:r>
              <a:rPr lang="en-US" sz="2200" spc="-100" err="1"/>
              <a:t>entorno</a:t>
            </a:r>
            <a:r>
              <a:rPr lang="en-US" sz="2200" spc="-100"/>
              <a:t> </a:t>
            </a:r>
            <a:r>
              <a:rPr lang="en-US" sz="2200" spc="-100" err="1"/>
              <a:t>más</a:t>
            </a:r>
            <a:r>
              <a:rPr lang="en-US" sz="2200" spc="-100"/>
              <a:t> </a:t>
            </a:r>
            <a:r>
              <a:rPr lang="en-US" sz="2200" spc="-100" err="1"/>
              <a:t>limpio</a:t>
            </a:r>
            <a:r>
              <a:rPr lang="en-US" sz="2200" spc="-100"/>
              <a:t> y </a:t>
            </a:r>
            <a:r>
              <a:rPr lang="en-US" sz="2200" spc="-100" err="1"/>
              <a:t>saludable</a:t>
            </a:r>
            <a:r>
              <a:rPr lang="en-US" sz="2200" spc="-100"/>
              <a:t>.</a:t>
            </a:r>
            <a:br>
              <a:rPr lang="en-US" sz="2200" spc="-100"/>
            </a:br>
            <a:endParaRPr lang="en-US" sz="2200" spc="-100"/>
          </a:p>
        </p:txBody>
      </p:sp>
      <p:pic>
        <p:nvPicPr>
          <p:cNvPr id="5" name="Picture 4" descr="Aparcamiento grande visto desde arriba">
            <a:extLst>
              <a:ext uri="{FF2B5EF4-FFF2-40B4-BE49-F238E27FC236}">
                <a16:creationId xmlns:a16="http://schemas.microsoft.com/office/drawing/2014/main" id="{213E5B64-E774-03E5-CA05-642113E8D205}"/>
              </a:ext>
            </a:extLst>
          </p:cNvPr>
          <p:cNvPicPr>
            <a:picLocks noChangeAspect="1"/>
          </p:cNvPicPr>
          <p:nvPr/>
        </p:nvPicPr>
        <p:blipFill rotWithShape="1">
          <a:blip r:embed="rId2"/>
          <a:srcRect l="821" r="31699" b="2"/>
          <a:stretch/>
        </p:blipFill>
        <p:spPr>
          <a:xfrm>
            <a:off x="647479" y="585438"/>
            <a:ext cx="5437859" cy="5358727"/>
          </a:xfrm>
          <a:custGeom>
            <a:avLst/>
            <a:gdLst/>
            <a:ahLst/>
            <a:cxnLst/>
            <a:rect l="l" t="t" r="r" b="b"/>
            <a:pathLst>
              <a:path w="5437859" h="5358727">
                <a:moveTo>
                  <a:pt x="2442245" y="12"/>
                </a:moveTo>
                <a:cubicBezTo>
                  <a:pt x="2708249" y="-1139"/>
                  <a:pt x="3417096" y="86121"/>
                  <a:pt x="3772502" y="222641"/>
                </a:cubicBezTo>
                <a:cubicBezTo>
                  <a:pt x="4178135" y="378663"/>
                  <a:pt x="4516888" y="502516"/>
                  <a:pt x="4794198" y="943240"/>
                </a:cubicBezTo>
                <a:cubicBezTo>
                  <a:pt x="5070964" y="1383427"/>
                  <a:pt x="5480948" y="2332430"/>
                  <a:pt x="5434186" y="2864301"/>
                </a:cubicBezTo>
                <a:cubicBezTo>
                  <a:pt x="5387424" y="3395099"/>
                  <a:pt x="5199832" y="3941446"/>
                  <a:pt x="4762661" y="4378953"/>
                </a:cubicBezTo>
                <a:cubicBezTo>
                  <a:pt x="4309722" y="4878654"/>
                  <a:pt x="3935081" y="5128505"/>
                  <a:pt x="3497910" y="5222333"/>
                </a:cubicBezTo>
                <a:cubicBezTo>
                  <a:pt x="3184713" y="5265762"/>
                  <a:pt x="2870973" y="5385861"/>
                  <a:pt x="2557776" y="5353156"/>
                </a:cubicBezTo>
                <a:cubicBezTo>
                  <a:pt x="2244579" y="5320450"/>
                  <a:pt x="1751402" y="5242707"/>
                  <a:pt x="1374043" y="5019128"/>
                </a:cubicBezTo>
                <a:cubicBezTo>
                  <a:pt x="1108696" y="4831472"/>
                  <a:pt x="796586" y="4519963"/>
                  <a:pt x="483933" y="4019189"/>
                </a:cubicBezTo>
                <a:cubicBezTo>
                  <a:pt x="171824" y="3582755"/>
                  <a:pt x="0" y="3082518"/>
                  <a:pt x="0" y="2536171"/>
                </a:cubicBezTo>
                <a:cubicBezTo>
                  <a:pt x="0" y="2411246"/>
                  <a:pt x="296885" y="1177542"/>
                  <a:pt x="749280" y="771132"/>
                </a:cubicBezTo>
                <a:cubicBezTo>
                  <a:pt x="1202764" y="365259"/>
                  <a:pt x="1858520" y="99860"/>
                  <a:pt x="2357678" y="6032"/>
                </a:cubicBezTo>
                <a:cubicBezTo>
                  <a:pt x="2375281" y="2145"/>
                  <a:pt x="2404244" y="176"/>
                  <a:pt x="2442245" y="12"/>
                </a:cubicBezTo>
                <a:close/>
              </a:path>
            </a:pathLst>
          </a:custGeom>
        </p:spPr>
      </p:pic>
      <p:sp>
        <p:nvSpPr>
          <p:cNvPr id="4" name="Marcador de número de diapositiva 3">
            <a:extLst>
              <a:ext uri="{FF2B5EF4-FFF2-40B4-BE49-F238E27FC236}">
                <a16:creationId xmlns:a16="http://schemas.microsoft.com/office/drawing/2014/main" id="{3D13B8D4-6C63-3BC6-BCB0-E260227ADE8C}"/>
              </a:ext>
            </a:extLst>
          </p:cNvPr>
          <p:cNvSpPr>
            <a:spLocks noGrp="1"/>
          </p:cNvSpPr>
          <p:nvPr>
            <p:ph type="sldNum" sz="quarter" idx="12"/>
          </p:nvPr>
        </p:nvSpPr>
        <p:spPr/>
        <p:txBody>
          <a:bodyPr/>
          <a:lstStyle/>
          <a:p>
            <a:r>
              <a:rPr lang="en-US"/>
              <a:t>8/17</a:t>
            </a:r>
          </a:p>
        </p:txBody>
      </p:sp>
    </p:spTree>
    <p:extLst>
      <p:ext uri="{BB962C8B-B14F-4D97-AF65-F5344CB8AC3E}">
        <p14:creationId xmlns:p14="http://schemas.microsoft.com/office/powerpoint/2010/main" val="30358538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2" name="Rectangle 36">
            <a:extLst>
              <a:ext uri="{FF2B5EF4-FFF2-40B4-BE49-F238E27FC236}">
                <a16:creationId xmlns:a16="http://schemas.microsoft.com/office/drawing/2014/main" id="{44A00C45-023C-431E-B774-053A3C686B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38">
            <a:extLst>
              <a:ext uri="{FF2B5EF4-FFF2-40B4-BE49-F238E27FC236}">
                <a16:creationId xmlns:a16="http://schemas.microsoft.com/office/drawing/2014/main" id="{6A8151FD-E26B-480E-A623-CFBFE3713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1" name="Freeform: Shape 40">
            <a:extLst>
              <a:ext uri="{FF2B5EF4-FFF2-40B4-BE49-F238E27FC236}">
                <a16:creationId xmlns:a16="http://schemas.microsoft.com/office/drawing/2014/main" id="{6BE63264-F1B8-4AB7-AD1C-4180A9D2B1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342615" y="342615"/>
            <a:ext cx="6858000" cy="6172768"/>
          </a:xfrm>
          <a:custGeom>
            <a:avLst/>
            <a:gdLst>
              <a:gd name="connsiteX0" fmla="*/ 6858000 w 6858000"/>
              <a:gd name="connsiteY0" fmla="*/ 0 h 5780582"/>
              <a:gd name="connsiteX1" fmla="*/ 6858000 w 6858000"/>
              <a:gd name="connsiteY1" fmla="*/ 5780582 h 5780582"/>
              <a:gd name="connsiteX2" fmla="*/ 6766523 w 6858000"/>
              <a:gd name="connsiteY2" fmla="*/ 5777266 h 5780582"/>
              <a:gd name="connsiteX3" fmla="*/ 5437222 w 6858000"/>
              <a:gd name="connsiteY3" fmla="*/ 5734742 h 5780582"/>
              <a:gd name="connsiteX4" fmla="*/ 4440498 w 6858000"/>
              <a:gd name="connsiteY4" fmla="*/ 5734742 h 5780582"/>
              <a:gd name="connsiteX5" fmla="*/ 582209 w 6858000"/>
              <a:gd name="connsiteY5" fmla="*/ 4121983 h 5780582"/>
              <a:gd name="connsiteX6" fmla="*/ 73548 w 6858000"/>
              <a:gd name="connsiteY6" fmla="*/ 3184291 h 5780582"/>
              <a:gd name="connsiteX7" fmla="*/ 0 w 6858000"/>
              <a:gd name="connsiteY7" fmla="*/ 2994994 h 5780582"/>
              <a:gd name="connsiteX8" fmla="*/ 0 w 6858000"/>
              <a:gd name="connsiteY8" fmla="*/ 0 h 5780582"/>
              <a:gd name="connsiteX0" fmla="*/ 6858000 w 6858000"/>
              <a:gd name="connsiteY0" fmla="*/ 0 h 5878098"/>
              <a:gd name="connsiteX1" fmla="*/ 6858000 w 6858000"/>
              <a:gd name="connsiteY1" fmla="*/ 5780582 h 5878098"/>
              <a:gd name="connsiteX2" fmla="*/ 6766523 w 6858000"/>
              <a:gd name="connsiteY2" fmla="*/ 5777266 h 5878098"/>
              <a:gd name="connsiteX3" fmla="*/ 5437222 w 6858000"/>
              <a:gd name="connsiteY3" fmla="*/ 5734742 h 5878098"/>
              <a:gd name="connsiteX4" fmla="*/ 4440498 w 6858000"/>
              <a:gd name="connsiteY4" fmla="*/ 5734742 h 5878098"/>
              <a:gd name="connsiteX5" fmla="*/ 582209 w 6858000"/>
              <a:gd name="connsiteY5" fmla="*/ 4121983 h 5878098"/>
              <a:gd name="connsiteX6" fmla="*/ 73548 w 6858000"/>
              <a:gd name="connsiteY6" fmla="*/ 3184291 h 5878098"/>
              <a:gd name="connsiteX7" fmla="*/ 0 w 6858000"/>
              <a:gd name="connsiteY7" fmla="*/ 2994994 h 5878098"/>
              <a:gd name="connsiteX8" fmla="*/ 0 w 6858000"/>
              <a:gd name="connsiteY8" fmla="*/ 0 h 5878098"/>
              <a:gd name="connsiteX9" fmla="*/ 6858000 w 6858000"/>
              <a:gd name="connsiteY9" fmla="*/ 0 h 5878098"/>
              <a:gd name="connsiteX0" fmla="*/ 6858000 w 6858000"/>
              <a:gd name="connsiteY0" fmla="*/ 0 h 5780582"/>
              <a:gd name="connsiteX1" fmla="*/ 6858000 w 6858000"/>
              <a:gd name="connsiteY1" fmla="*/ 5780582 h 5780582"/>
              <a:gd name="connsiteX2" fmla="*/ 6766523 w 6858000"/>
              <a:gd name="connsiteY2" fmla="*/ 5777266 h 5780582"/>
              <a:gd name="connsiteX3" fmla="*/ 5437222 w 6858000"/>
              <a:gd name="connsiteY3" fmla="*/ 5734742 h 5780582"/>
              <a:gd name="connsiteX4" fmla="*/ 3010841 w 6858000"/>
              <a:gd name="connsiteY4" fmla="*/ 5469518 h 5780582"/>
              <a:gd name="connsiteX5" fmla="*/ 582209 w 6858000"/>
              <a:gd name="connsiteY5" fmla="*/ 4121983 h 5780582"/>
              <a:gd name="connsiteX6" fmla="*/ 73548 w 6858000"/>
              <a:gd name="connsiteY6" fmla="*/ 3184291 h 5780582"/>
              <a:gd name="connsiteX7" fmla="*/ 0 w 6858000"/>
              <a:gd name="connsiteY7" fmla="*/ 2994994 h 5780582"/>
              <a:gd name="connsiteX8" fmla="*/ 0 w 6858000"/>
              <a:gd name="connsiteY8" fmla="*/ 0 h 5780582"/>
              <a:gd name="connsiteX9" fmla="*/ 6858000 w 6858000"/>
              <a:gd name="connsiteY9" fmla="*/ 0 h 5780582"/>
              <a:gd name="connsiteX0" fmla="*/ 6858000 w 6858000"/>
              <a:gd name="connsiteY0" fmla="*/ 0 h 5780582"/>
              <a:gd name="connsiteX1" fmla="*/ 6858000 w 6858000"/>
              <a:gd name="connsiteY1" fmla="*/ 5780582 h 5780582"/>
              <a:gd name="connsiteX2" fmla="*/ 6766523 w 6858000"/>
              <a:gd name="connsiteY2" fmla="*/ 5777266 h 5780582"/>
              <a:gd name="connsiteX3" fmla="*/ 5437222 w 6858000"/>
              <a:gd name="connsiteY3" fmla="*/ 5734742 h 5780582"/>
              <a:gd name="connsiteX4" fmla="*/ 3010841 w 6858000"/>
              <a:gd name="connsiteY4" fmla="*/ 5469518 h 5780582"/>
              <a:gd name="connsiteX5" fmla="*/ 582209 w 6858000"/>
              <a:gd name="connsiteY5" fmla="*/ 4121983 h 5780582"/>
              <a:gd name="connsiteX6" fmla="*/ 73548 w 6858000"/>
              <a:gd name="connsiteY6" fmla="*/ 3184291 h 5780582"/>
              <a:gd name="connsiteX7" fmla="*/ 0 w 6858000"/>
              <a:gd name="connsiteY7" fmla="*/ 2994994 h 5780582"/>
              <a:gd name="connsiteX8" fmla="*/ 0 w 6858000"/>
              <a:gd name="connsiteY8" fmla="*/ 0 h 5780582"/>
              <a:gd name="connsiteX9" fmla="*/ 6858000 w 6858000"/>
              <a:gd name="connsiteY9" fmla="*/ 0 h 5780582"/>
              <a:gd name="connsiteX0" fmla="*/ 6858000 w 6858000"/>
              <a:gd name="connsiteY0" fmla="*/ 0 h 5780582"/>
              <a:gd name="connsiteX1" fmla="*/ 6858000 w 6858000"/>
              <a:gd name="connsiteY1" fmla="*/ 5780582 h 5780582"/>
              <a:gd name="connsiteX2" fmla="*/ 6766523 w 6858000"/>
              <a:gd name="connsiteY2" fmla="*/ 5777266 h 5780582"/>
              <a:gd name="connsiteX3" fmla="*/ 5437222 w 6858000"/>
              <a:gd name="connsiteY3" fmla="*/ 5734742 h 5780582"/>
              <a:gd name="connsiteX4" fmla="*/ 3010841 w 6858000"/>
              <a:gd name="connsiteY4" fmla="*/ 5469518 h 5780582"/>
              <a:gd name="connsiteX5" fmla="*/ 582209 w 6858000"/>
              <a:gd name="connsiteY5" fmla="*/ 4121983 h 5780582"/>
              <a:gd name="connsiteX6" fmla="*/ 73548 w 6858000"/>
              <a:gd name="connsiteY6" fmla="*/ 3184291 h 5780582"/>
              <a:gd name="connsiteX7" fmla="*/ 0 w 6858000"/>
              <a:gd name="connsiteY7" fmla="*/ 2994994 h 5780582"/>
              <a:gd name="connsiteX8" fmla="*/ 0 w 6858000"/>
              <a:gd name="connsiteY8" fmla="*/ 0 h 5780582"/>
              <a:gd name="connsiteX9" fmla="*/ 6858000 w 6858000"/>
              <a:gd name="connsiteY9" fmla="*/ 0 h 5780582"/>
              <a:gd name="connsiteX0" fmla="*/ 6858000 w 6858000"/>
              <a:gd name="connsiteY0" fmla="*/ 0 h 5780582"/>
              <a:gd name="connsiteX1" fmla="*/ 6858000 w 6858000"/>
              <a:gd name="connsiteY1" fmla="*/ 5780582 h 5780582"/>
              <a:gd name="connsiteX2" fmla="*/ 6766523 w 6858000"/>
              <a:gd name="connsiteY2" fmla="*/ 5777266 h 5780582"/>
              <a:gd name="connsiteX3" fmla="*/ 5437222 w 6858000"/>
              <a:gd name="connsiteY3" fmla="*/ 5734742 h 5780582"/>
              <a:gd name="connsiteX4" fmla="*/ 3010841 w 6858000"/>
              <a:gd name="connsiteY4" fmla="*/ 5469518 h 5780582"/>
              <a:gd name="connsiteX5" fmla="*/ 582209 w 6858000"/>
              <a:gd name="connsiteY5" fmla="*/ 4121983 h 5780582"/>
              <a:gd name="connsiteX6" fmla="*/ 0 w 6858000"/>
              <a:gd name="connsiteY6" fmla="*/ 2994994 h 5780582"/>
              <a:gd name="connsiteX7" fmla="*/ 0 w 6858000"/>
              <a:gd name="connsiteY7" fmla="*/ 0 h 5780582"/>
              <a:gd name="connsiteX8" fmla="*/ 6858000 w 6858000"/>
              <a:gd name="connsiteY8" fmla="*/ 0 h 5780582"/>
              <a:gd name="connsiteX0" fmla="*/ 6858000 w 6858000"/>
              <a:gd name="connsiteY0" fmla="*/ 0 h 5780582"/>
              <a:gd name="connsiteX1" fmla="*/ 6858000 w 6858000"/>
              <a:gd name="connsiteY1" fmla="*/ 5780582 h 5780582"/>
              <a:gd name="connsiteX2" fmla="*/ 6766523 w 6858000"/>
              <a:gd name="connsiteY2" fmla="*/ 5777266 h 5780582"/>
              <a:gd name="connsiteX3" fmla="*/ 5437222 w 6858000"/>
              <a:gd name="connsiteY3" fmla="*/ 5734742 h 5780582"/>
              <a:gd name="connsiteX4" fmla="*/ 3010841 w 6858000"/>
              <a:gd name="connsiteY4" fmla="*/ 5469518 h 5780582"/>
              <a:gd name="connsiteX5" fmla="*/ 582209 w 6858000"/>
              <a:gd name="connsiteY5" fmla="*/ 4121983 h 5780582"/>
              <a:gd name="connsiteX6" fmla="*/ 0 w 6858000"/>
              <a:gd name="connsiteY6" fmla="*/ 2994994 h 5780582"/>
              <a:gd name="connsiteX7" fmla="*/ 0 w 6858000"/>
              <a:gd name="connsiteY7" fmla="*/ 0 h 5780582"/>
              <a:gd name="connsiteX8" fmla="*/ 6858000 w 6858000"/>
              <a:gd name="connsiteY8" fmla="*/ 0 h 5780582"/>
              <a:gd name="connsiteX0" fmla="*/ 6858000 w 6858000"/>
              <a:gd name="connsiteY0" fmla="*/ 0 h 5780582"/>
              <a:gd name="connsiteX1" fmla="*/ 6858000 w 6858000"/>
              <a:gd name="connsiteY1" fmla="*/ 5780582 h 5780582"/>
              <a:gd name="connsiteX2" fmla="*/ 6766523 w 6858000"/>
              <a:gd name="connsiteY2" fmla="*/ 5777266 h 5780582"/>
              <a:gd name="connsiteX3" fmla="*/ 5437222 w 6858000"/>
              <a:gd name="connsiteY3" fmla="*/ 5734742 h 5780582"/>
              <a:gd name="connsiteX4" fmla="*/ 3010841 w 6858000"/>
              <a:gd name="connsiteY4" fmla="*/ 5469518 h 5780582"/>
              <a:gd name="connsiteX5" fmla="*/ 959581 w 6858000"/>
              <a:gd name="connsiteY5" fmla="*/ 4373609 h 5780582"/>
              <a:gd name="connsiteX6" fmla="*/ 0 w 6858000"/>
              <a:gd name="connsiteY6" fmla="*/ 2994994 h 5780582"/>
              <a:gd name="connsiteX7" fmla="*/ 0 w 6858000"/>
              <a:gd name="connsiteY7" fmla="*/ 0 h 5780582"/>
              <a:gd name="connsiteX8" fmla="*/ 6858000 w 6858000"/>
              <a:gd name="connsiteY8" fmla="*/ 0 h 5780582"/>
              <a:gd name="connsiteX0" fmla="*/ 6858000 w 6858000"/>
              <a:gd name="connsiteY0" fmla="*/ 0 h 5780582"/>
              <a:gd name="connsiteX1" fmla="*/ 6858000 w 6858000"/>
              <a:gd name="connsiteY1" fmla="*/ 5780582 h 5780582"/>
              <a:gd name="connsiteX2" fmla="*/ 6766523 w 6858000"/>
              <a:gd name="connsiteY2" fmla="*/ 5777266 h 5780582"/>
              <a:gd name="connsiteX3" fmla="*/ 3010841 w 6858000"/>
              <a:gd name="connsiteY3" fmla="*/ 5469518 h 5780582"/>
              <a:gd name="connsiteX4" fmla="*/ 959581 w 6858000"/>
              <a:gd name="connsiteY4" fmla="*/ 4373609 h 5780582"/>
              <a:gd name="connsiteX5" fmla="*/ 0 w 6858000"/>
              <a:gd name="connsiteY5" fmla="*/ 2994994 h 5780582"/>
              <a:gd name="connsiteX6" fmla="*/ 0 w 6858000"/>
              <a:gd name="connsiteY6" fmla="*/ 0 h 5780582"/>
              <a:gd name="connsiteX7" fmla="*/ 6858000 w 6858000"/>
              <a:gd name="connsiteY7" fmla="*/ 0 h 5780582"/>
              <a:gd name="connsiteX0" fmla="*/ 6858000 w 6858000"/>
              <a:gd name="connsiteY0" fmla="*/ 0 h 5780582"/>
              <a:gd name="connsiteX1" fmla="*/ 6858000 w 6858000"/>
              <a:gd name="connsiteY1" fmla="*/ 5780582 h 5780582"/>
              <a:gd name="connsiteX2" fmla="*/ 3010841 w 6858000"/>
              <a:gd name="connsiteY2" fmla="*/ 5469518 h 5780582"/>
              <a:gd name="connsiteX3" fmla="*/ 959581 w 6858000"/>
              <a:gd name="connsiteY3" fmla="*/ 4373609 h 5780582"/>
              <a:gd name="connsiteX4" fmla="*/ 0 w 6858000"/>
              <a:gd name="connsiteY4" fmla="*/ 2994994 h 5780582"/>
              <a:gd name="connsiteX5" fmla="*/ 0 w 6858000"/>
              <a:gd name="connsiteY5" fmla="*/ 0 h 5780582"/>
              <a:gd name="connsiteX6" fmla="*/ 6858000 w 6858000"/>
              <a:gd name="connsiteY6" fmla="*/ 0 h 5780582"/>
              <a:gd name="connsiteX0" fmla="*/ 6858000 w 6858000"/>
              <a:gd name="connsiteY0" fmla="*/ 0 h 5780582"/>
              <a:gd name="connsiteX1" fmla="*/ 6858000 w 6858000"/>
              <a:gd name="connsiteY1" fmla="*/ 5780582 h 5780582"/>
              <a:gd name="connsiteX2" fmla="*/ 3010841 w 6858000"/>
              <a:gd name="connsiteY2" fmla="*/ 5469518 h 5780582"/>
              <a:gd name="connsiteX3" fmla="*/ 959581 w 6858000"/>
              <a:gd name="connsiteY3" fmla="*/ 4373609 h 5780582"/>
              <a:gd name="connsiteX4" fmla="*/ 0 w 6858000"/>
              <a:gd name="connsiteY4" fmla="*/ 2994994 h 5780582"/>
              <a:gd name="connsiteX5" fmla="*/ 0 w 6858000"/>
              <a:gd name="connsiteY5" fmla="*/ 0 h 5780582"/>
              <a:gd name="connsiteX6" fmla="*/ 6858000 w 6858000"/>
              <a:gd name="connsiteY6" fmla="*/ 0 h 5780582"/>
              <a:gd name="connsiteX0" fmla="*/ 6858000 w 6858000"/>
              <a:gd name="connsiteY0" fmla="*/ 0 h 5780582"/>
              <a:gd name="connsiteX1" fmla="*/ 6858000 w 6858000"/>
              <a:gd name="connsiteY1" fmla="*/ 5780582 h 5780582"/>
              <a:gd name="connsiteX2" fmla="*/ 3010841 w 6858000"/>
              <a:gd name="connsiteY2" fmla="*/ 5469518 h 5780582"/>
              <a:gd name="connsiteX3" fmla="*/ 959581 w 6858000"/>
              <a:gd name="connsiteY3" fmla="*/ 4373609 h 5780582"/>
              <a:gd name="connsiteX4" fmla="*/ 0 w 6858000"/>
              <a:gd name="connsiteY4" fmla="*/ 2994994 h 5780582"/>
              <a:gd name="connsiteX5" fmla="*/ 0 w 6858000"/>
              <a:gd name="connsiteY5" fmla="*/ 0 h 5780582"/>
              <a:gd name="connsiteX6" fmla="*/ 6858000 w 6858000"/>
              <a:gd name="connsiteY6" fmla="*/ 0 h 5780582"/>
              <a:gd name="connsiteX0" fmla="*/ 6858000 w 6858000"/>
              <a:gd name="connsiteY0" fmla="*/ 0 h 5780582"/>
              <a:gd name="connsiteX1" fmla="*/ 6858000 w 6858000"/>
              <a:gd name="connsiteY1" fmla="*/ 5780582 h 5780582"/>
              <a:gd name="connsiteX2" fmla="*/ 3264841 w 6858000"/>
              <a:gd name="connsiteY2" fmla="*/ 5442316 h 5780582"/>
              <a:gd name="connsiteX3" fmla="*/ 959581 w 6858000"/>
              <a:gd name="connsiteY3" fmla="*/ 4373609 h 5780582"/>
              <a:gd name="connsiteX4" fmla="*/ 0 w 6858000"/>
              <a:gd name="connsiteY4" fmla="*/ 2994994 h 5780582"/>
              <a:gd name="connsiteX5" fmla="*/ 0 w 6858000"/>
              <a:gd name="connsiteY5" fmla="*/ 0 h 5780582"/>
              <a:gd name="connsiteX6" fmla="*/ 6858000 w 6858000"/>
              <a:gd name="connsiteY6" fmla="*/ 0 h 5780582"/>
              <a:gd name="connsiteX0" fmla="*/ 6858000 w 6858000"/>
              <a:gd name="connsiteY0" fmla="*/ 0 h 5784516"/>
              <a:gd name="connsiteX1" fmla="*/ 6858000 w 6858000"/>
              <a:gd name="connsiteY1" fmla="*/ 5780582 h 5784516"/>
              <a:gd name="connsiteX2" fmla="*/ 3264841 w 6858000"/>
              <a:gd name="connsiteY2" fmla="*/ 5442316 h 5784516"/>
              <a:gd name="connsiteX3" fmla="*/ 959581 w 6858000"/>
              <a:gd name="connsiteY3" fmla="*/ 4373609 h 5784516"/>
              <a:gd name="connsiteX4" fmla="*/ 0 w 6858000"/>
              <a:gd name="connsiteY4" fmla="*/ 2994994 h 5784516"/>
              <a:gd name="connsiteX5" fmla="*/ 0 w 6858000"/>
              <a:gd name="connsiteY5" fmla="*/ 0 h 5784516"/>
              <a:gd name="connsiteX6" fmla="*/ 6858000 w 6858000"/>
              <a:gd name="connsiteY6" fmla="*/ 0 h 578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0" h="5784516">
                <a:moveTo>
                  <a:pt x="6858000" y="0"/>
                </a:moveTo>
                <a:lnTo>
                  <a:pt x="6858000" y="5780582"/>
                </a:lnTo>
                <a:cubicBezTo>
                  <a:pt x="4704756" y="5812908"/>
                  <a:pt x="4198884" y="5641214"/>
                  <a:pt x="3264841" y="5442316"/>
                </a:cubicBezTo>
                <a:cubicBezTo>
                  <a:pt x="2330798" y="5243418"/>
                  <a:pt x="1503721" y="4781496"/>
                  <a:pt x="959581" y="4373609"/>
                </a:cubicBezTo>
                <a:cubicBezTo>
                  <a:pt x="415441" y="3965722"/>
                  <a:pt x="198635" y="3573180"/>
                  <a:pt x="0" y="2994994"/>
                </a:cubicBezTo>
                <a:lnTo>
                  <a:pt x="0" y="0"/>
                </a:lnTo>
                <a:lnTo>
                  <a:pt x="6858000" y="0"/>
                </a:lnTo>
                <a:close/>
              </a:path>
            </a:pathLst>
          </a:custGeom>
          <a:ln>
            <a:noFill/>
          </a:ln>
        </p:spPr>
        <p:txBody>
          <a:bodyPr vert="horz" wrap="square" lIns="91440" tIns="45720" rIns="91440" bIns="45720" numCol="1" anchor="t" anchorCtr="0" compatLnSpc="1">
            <a:prstTxWarp prst="textNoShape">
              <a:avLst/>
            </a:prstTxWarp>
            <a:noAutofit/>
          </a:bodyPr>
          <a:lstStyle/>
          <a:p>
            <a:endParaRPr lang="en-US"/>
          </a:p>
        </p:txBody>
      </p:sp>
      <p:sp>
        <p:nvSpPr>
          <p:cNvPr id="2" name="Título 1">
            <a:extLst>
              <a:ext uri="{FF2B5EF4-FFF2-40B4-BE49-F238E27FC236}">
                <a16:creationId xmlns:a16="http://schemas.microsoft.com/office/drawing/2014/main" id="{8FB5D553-712B-34EC-A072-D38D3787AD93}"/>
              </a:ext>
            </a:extLst>
          </p:cNvPr>
          <p:cNvSpPr>
            <a:spLocks noGrp="1"/>
          </p:cNvSpPr>
          <p:nvPr>
            <p:ph type="title"/>
          </p:nvPr>
        </p:nvSpPr>
        <p:spPr>
          <a:xfrm>
            <a:off x="720000" y="619200"/>
            <a:ext cx="5015505" cy="1477328"/>
          </a:xfrm>
        </p:spPr>
        <p:txBody>
          <a:bodyPr vert="horz" wrap="square" lIns="0" tIns="0" rIns="0" bIns="0" rtlCol="0" anchor="t" anchorCtr="0">
            <a:normAutofit/>
          </a:bodyPr>
          <a:lstStyle/>
          <a:p>
            <a:pPr>
              <a:lnSpc>
                <a:spcPct val="90000"/>
              </a:lnSpc>
            </a:pPr>
            <a:r>
              <a:rPr lang="en-US" sz="1500" spc="-100"/>
              <a:t>El estudio de los servicios de taxis amarillos, verdes, y de vehículos de alquiler muestra patrones de alta demanda en ciertas áreas y tiempos. Estos insights son fundamentales para planificar la introducción de los EcoTaxis, asegurando que satisfagan eficientemente las necesidades de transporte de la ciudad.</a:t>
            </a:r>
          </a:p>
        </p:txBody>
      </p:sp>
      <p:pic>
        <p:nvPicPr>
          <p:cNvPr id="5" name="Picture 4" descr="Closeup of yellow classic vintage car">
            <a:extLst>
              <a:ext uri="{FF2B5EF4-FFF2-40B4-BE49-F238E27FC236}">
                <a16:creationId xmlns:a16="http://schemas.microsoft.com/office/drawing/2014/main" id="{C2837D37-C007-CE99-92E9-FBEB456E1DB6}"/>
              </a:ext>
            </a:extLst>
          </p:cNvPr>
          <p:cNvPicPr>
            <a:picLocks noChangeAspect="1"/>
          </p:cNvPicPr>
          <p:nvPr/>
        </p:nvPicPr>
        <p:blipFill rotWithShape="1">
          <a:blip r:embed="rId2"/>
          <a:srcRect t="3099" r="-1" b="3098"/>
          <a:stretch/>
        </p:blipFill>
        <p:spPr>
          <a:xfrm>
            <a:off x="656644" y="2626187"/>
            <a:ext cx="5078861" cy="3180022"/>
          </a:xfrm>
          <a:custGeom>
            <a:avLst/>
            <a:gdLst/>
            <a:ahLst/>
            <a:cxnLst/>
            <a:rect l="l" t="t" r="r" b="b"/>
            <a:pathLst>
              <a:path w="5078861" h="3180022">
                <a:moveTo>
                  <a:pt x="3276428" y="2"/>
                </a:moveTo>
                <a:cubicBezTo>
                  <a:pt x="3304302" y="21"/>
                  <a:pt x="3329599" y="233"/>
                  <a:pt x="3351926" y="662"/>
                </a:cubicBezTo>
                <a:cubicBezTo>
                  <a:pt x="3709493" y="17196"/>
                  <a:pt x="4341946" y="169233"/>
                  <a:pt x="4641167" y="448987"/>
                </a:cubicBezTo>
                <a:cubicBezTo>
                  <a:pt x="4946649" y="631788"/>
                  <a:pt x="5056849" y="1024552"/>
                  <a:pt x="5077430" y="1613913"/>
                </a:cubicBezTo>
                <a:cubicBezTo>
                  <a:pt x="5091263" y="2010042"/>
                  <a:pt x="5005018" y="2303257"/>
                  <a:pt x="4809735" y="2513219"/>
                </a:cubicBezTo>
                <a:cubicBezTo>
                  <a:pt x="4627124" y="2809799"/>
                  <a:pt x="4047725" y="3071868"/>
                  <a:pt x="3654311" y="3133974"/>
                </a:cubicBezTo>
                <a:cubicBezTo>
                  <a:pt x="3260559" y="3186418"/>
                  <a:pt x="2883382" y="3160895"/>
                  <a:pt x="2594283" y="3170991"/>
                </a:cubicBezTo>
                <a:cubicBezTo>
                  <a:pt x="2199182" y="3184788"/>
                  <a:pt x="1533580" y="3188685"/>
                  <a:pt x="1300277" y="3138791"/>
                </a:cubicBezTo>
                <a:cubicBezTo>
                  <a:pt x="1096221" y="3097550"/>
                  <a:pt x="527513" y="2836879"/>
                  <a:pt x="328033" y="2650376"/>
                </a:cubicBezTo>
                <a:cubicBezTo>
                  <a:pt x="128553" y="2463873"/>
                  <a:pt x="18354" y="2071110"/>
                  <a:pt x="1147" y="1578365"/>
                </a:cubicBezTo>
                <a:cubicBezTo>
                  <a:pt x="-16060" y="1085620"/>
                  <a:pt x="163176" y="692423"/>
                  <a:pt x="348823" y="482798"/>
                </a:cubicBezTo>
                <a:cubicBezTo>
                  <a:pt x="640811" y="279132"/>
                  <a:pt x="1347172" y="60997"/>
                  <a:pt x="1607361" y="51911"/>
                </a:cubicBezTo>
                <a:cubicBezTo>
                  <a:pt x="1860322" y="43077"/>
                  <a:pt x="2858319" y="-276"/>
                  <a:pt x="3276428" y="2"/>
                </a:cubicBezTo>
                <a:close/>
              </a:path>
            </a:pathLst>
          </a:custGeom>
        </p:spPr>
      </p:pic>
      <p:sp>
        <p:nvSpPr>
          <p:cNvPr id="6" name="Título 1">
            <a:extLst>
              <a:ext uri="{FF2B5EF4-FFF2-40B4-BE49-F238E27FC236}">
                <a16:creationId xmlns:a16="http://schemas.microsoft.com/office/drawing/2014/main" id="{022A54E7-0547-7B2D-FEB3-19EC065FBE62}"/>
              </a:ext>
            </a:extLst>
          </p:cNvPr>
          <p:cNvSpPr txBox="1">
            <a:spLocks/>
          </p:cNvSpPr>
          <p:nvPr/>
        </p:nvSpPr>
        <p:spPr>
          <a:xfrm>
            <a:off x="6480000" y="633599"/>
            <a:ext cx="4991962" cy="5135375"/>
          </a:xfrm>
          <a:prstGeom prst="rect">
            <a:avLst/>
          </a:prstGeom>
        </p:spPr>
        <p:txBody>
          <a:bodyPr vert="horz" lIns="0" tIns="0" rIns="0" bIns="0" rtlCol="0" anchor="t" anchorCtr="0">
            <a:normAutofit/>
          </a:bodyPr>
          <a:lst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a:lstStyle>
          <a:p>
            <a:pPr>
              <a:lnSpc>
                <a:spcPct val="110000"/>
              </a:lnSpc>
              <a:spcAft>
                <a:spcPts val="600"/>
              </a:spcAft>
              <a:buClr>
                <a:schemeClr val="accent4"/>
              </a:buClr>
            </a:pPr>
            <a:r>
              <a:rPr lang="en-US" sz="1700" spc="20">
                <a:solidFill>
                  <a:schemeClr val="tx1">
                    <a:alpha val="58000"/>
                  </a:schemeClr>
                </a:solidFill>
                <a:latin typeface="+mn-lt"/>
                <a:ea typeface="+mn-ea"/>
                <a:cs typeface="+mn-cs"/>
              </a:rPr>
              <a:t>        </a:t>
            </a:r>
            <a:r>
              <a:rPr lang="en-US" sz="2000" spc="20">
                <a:solidFill>
                  <a:schemeClr val="tx1">
                    <a:alpha val="58000"/>
                  </a:schemeClr>
                </a:solidFill>
                <a:latin typeface="+mn-lt"/>
                <a:ea typeface="+mn-ea"/>
                <a:cs typeface="+mn-cs"/>
              </a:rPr>
              <a:t> </a:t>
            </a:r>
            <a:r>
              <a:rPr lang="en-US" sz="2000" spc="20" err="1">
                <a:solidFill>
                  <a:schemeClr val="tx1">
                    <a:alpha val="58000"/>
                  </a:schemeClr>
                </a:solidFill>
                <a:latin typeface="+mn-lt"/>
                <a:ea typeface="+mn-ea"/>
                <a:cs typeface="+mn-cs"/>
              </a:rPr>
              <a:t>Hemos</a:t>
            </a:r>
            <a:r>
              <a:rPr lang="en-US" sz="2000" spc="20">
                <a:solidFill>
                  <a:schemeClr val="tx1">
                    <a:alpha val="58000"/>
                  </a:schemeClr>
                </a:solidFill>
                <a:latin typeface="+mn-lt"/>
                <a:ea typeface="+mn-ea"/>
                <a:cs typeface="+mn-cs"/>
              </a:rPr>
              <a:t> </a:t>
            </a:r>
            <a:r>
              <a:rPr lang="en-US" sz="2000" spc="20" err="1">
                <a:solidFill>
                  <a:schemeClr val="tx1">
                    <a:alpha val="58000"/>
                  </a:schemeClr>
                </a:solidFill>
                <a:latin typeface="+mn-lt"/>
                <a:ea typeface="+mn-ea"/>
                <a:cs typeface="+mn-cs"/>
              </a:rPr>
              <a:t>observado</a:t>
            </a:r>
            <a:r>
              <a:rPr lang="en-US" sz="2000" spc="20">
                <a:solidFill>
                  <a:schemeClr val="tx1">
                    <a:alpha val="58000"/>
                  </a:schemeClr>
                </a:solidFill>
                <a:latin typeface="+mn-lt"/>
                <a:ea typeface="+mn-ea"/>
                <a:cs typeface="+mn-cs"/>
              </a:rPr>
              <a:t> </a:t>
            </a:r>
            <a:r>
              <a:rPr lang="en-US" sz="2000" spc="20" err="1">
                <a:solidFill>
                  <a:schemeClr val="tx1">
                    <a:alpha val="58000"/>
                  </a:schemeClr>
                </a:solidFill>
                <a:latin typeface="+mn-lt"/>
                <a:ea typeface="+mn-ea"/>
                <a:cs typeface="+mn-cs"/>
              </a:rPr>
              <a:t>por</a:t>
            </a:r>
            <a:r>
              <a:rPr lang="en-US" sz="2000" spc="20">
                <a:solidFill>
                  <a:schemeClr val="tx1">
                    <a:alpha val="58000"/>
                  </a:schemeClr>
                </a:solidFill>
                <a:latin typeface="+mn-lt"/>
                <a:ea typeface="+mn-ea"/>
                <a:cs typeface="+mn-cs"/>
              </a:rPr>
              <a:t> </a:t>
            </a:r>
            <a:r>
              <a:rPr lang="en-US" sz="2000" spc="20" err="1">
                <a:solidFill>
                  <a:schemeClr val="tx1">
                    <a:alpha val="58000"/>
                  </a:schemeClr>
                </a:solidFill>
                <a:latin typeface="+mn-lt"/>
                <a:ea typeface="+mn-ea"/>
                <a:cs typeface="+mn-cs"/>
              </a:rPr>
              <a:t>ejemplo</a:t>
            </a:r>
            <a:r>
              <a:rPr lang="en-US" sz="2000" spc="20">
                <a:solidFill>
                  <a:schemeClr val="tx1">
                    <a:alpha val="58000"/>
                  </a:schemeClr>
                </a:solidFill>
                <a:latin typeface="+mn-lt"/>
                <a:ea typeface="+mn-ea"/>
                <a:cs typeface="+mn-cs"/>
              </a:rPr>
              <a:t> que:</a:t>
            </a:r>
            <a:endParaRPr lang="es-MX" sz="2400">
              <a:solidFill>
                <a:schemeClr val="tx1">
                  <a:alpha val="58000"/>
                </a:schemeClr>
              </a:solidFill>
              <a:ea typeface="+mn-ea"/>
              <a:cs typeface="+mn-cs"/>
            </a:endParaRPr>
          </a:p>
          <a:p>
            <a:pPr indent="-228600">
              <a:lnSpc>
                <a:spcPct val="110000"/>
              </a:lnSpc>
              <a:spcAft>
                <a:spcPts val="600"/>
              </a:spcAft>
              <a:buClr>
                <a:schemeClr val="accent4"/>
              </a:buClr>
              <a:buFont typeface="The Hand Extrablack" panose="03070A02030502020204" pitchFamily="66" charset="0"/>
              <a:buChar char="•"/>
            </a:pPr>
            <a:endParaRPr lang="en-US" sz="1700" spc="20">
              <a:solidFill>
                <a:schemeClr val="tx1">
                  <a:alpha val="58000"/>
                </a:schemeClr>
              </a:solidFill>
              <a:latin typeface="+mn-lt"/>
              <a:ea typeface="+mn-ea"/>
              <a:cs typeface="+mn-cs"/>
            </a:endParaRPr>
          </a:p>
          <a:p>
            <a:pPr marL="342900" indent="-228600">
              <a:lnSpc>
                <a:spcPct val="110000"/>
              </a:lnSpc>
              <a:spcAft>
                <a:spcPts val="600"/>
              </a:spcAft>
              <a:buClr>
                <a:schemeClr val="accent4"/>
              </a:buClr>
              <a:buFont typeface="The Hand Extrablack" panose="03070A02030502020204" pitchFamily="66" charset="0"/>
              <a:buChar char="•"/>
            </a:pPr>
            <a:r>
              <a:rPr lang="en-US" sz="1700" spc="20">
                <a:solidFill>
                  <a:schemeClr val="tx1">
                    <a:alpha val="58000"/>
                  </a:schemeClr>
                </a:solidFill>
                <a:latin typeface="+mn-lt"/>
                <a:ea typeface="+mn-ea"/>
                <a:cs typeface="+mn-cs"/>
              </a:rPr>
              <a:t> Hay un </a:t>
            </a:r>
            <a:r>
              <a:rPr lang="en-US" sz="1700" spc="20" err="1">
                <a:solidFill>
                  <a:schemeClr val="tx1">
                    <a:alpha val="58000"/>
                  </a:schemeClr>
                </a:solidFill>
                <a:latin typeface="+mn-lt"/>
                <a:ea typeface="+mn-ea"/>
                <a:cs typeface="+mn-cs"/>
              </a:rPr>
              <a:t>incremento</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significativo</a:t>
            </a:r>
            <a:r>
              <a:rPr lang="en-US" sz="1700" spc="20">
                <a:solidFill>
                  <a:schemeClr val="tx1">
                    <a:alpha val="58000"/>
                  </a:schemeClr>
                </a:solidFill>
                <a:latin typeface="+mn-lt"/>
                <a:ea typeface="+mn-ea"/>
                <a:cs typeface="+mn-cs"/>
              </a:rPr>
              <a:t> de </a:t>
            </a:r>
            <a:r>
              <a:rPr lang="en-US" sz="1700" spc="20" err="1">
                <a:solidFill>
                  <a:schemeClr val="tx1">
                    <a:alpha val="58000"/>
                  </a:schemeClr>
                </a:solidFill>
                <a:latin typeface="+mn-lt"/>
                <a:ea typeface="+mn-ea"/>
                <a:cs typeface="+mn-cs"/>
              </a:rPr>
              <a:t>los</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servicios</a:t>
            </a:r>
            <a:r>
              <a:rPr lang="en-US" sz="1700" spc="20">
                <a:solidFill>
                  <a:schemeClr val="tx1">
                    <a:alpha val="58000"/>
                  </a:schemeClr>
                </a:solidFill>
                <a:latin typeface="+mn-lt"/>
                <a:ea typeface="+mn-ea"/>
                <a:cs typeface="+mn-cs"/>
              </a:rPr>
              <a:t> de </a:t>
            </a:r>
            <a:r>
              <a:rPr lang="en-US" sz="1700" spc="20" err="1">
                <a:solidFill>
                  <a:schemeClr val="tx1">
                    <a:alpha val="58000"/>
                  </a:schemeClr>
                </a:solidFill>
                <a:latin typeface="+mn-lt"/>
                <a:ea typeface="+mn-ea"/>
                <a:cs typeface="+mn-cs"/>
              </a:rPr>
              <a:t>vehículos</a:t>
            </a:r>
            <a:r>
              <a:rPr lang="en-US" sz="1700" spc="20">
                <a:solidFill>
                  <a:schemeClr val="tx1">
                    <a:alpha val="58000"/>
                  </a:schemeClr>
                </a:solidFill>
                <a:latin typeface="+mn-lt"/>
                <a:ea typeface="+mn-ea"/>
                <a:cs typeface="+mn-cs"/>
              </a:rPr>
              <a:t> de </a:t>
            </a:r>
            <a:r>
              <a:rPr lang="en-US" sz="1700" spc="20" err="1">
                <a:solidFill>
                  <a:schemeClr val="tx1">
                    <a:alpha val="58000"/>
                  </a:schemeClr>
                </a:solidFill>
                <a:latin typeface="+mn-lt"/>
                <a:ea typeface="+mn-ea"/>
                <a:cs typeface="+mn-cs"/>
              </a:rPr>
              <a:t>alquiler</a:t>
            </a:r>
            <a:r>
              <a:rPr lang="en-US" sz="1700" spc="20">
                <a:solidFill>
                  <a:schemeClr val="tx1">
                    <a:alpha val="58000"/>
                  </a:schemeClr>
                </a:solidFill>
                <a:latin typeface="+mn-lt"/>
                <a:ea typeface="+mn-ea"/>
                <a:cs typeface="+mn-cs"/>
              </a:rPr>
              <a:t> de gran </a:t>
            </a:r>
            <a:r>
              <a:rPr lang="en-US" sz="1700" spc="20" err="1">
                <a:solidFill>
                  <a:schemeClr val="tx1">
                    <a:alpha val="58000"/>
                  </a:schemeClr>
                </a:solidFill>
                <a:latin typeface="+mn-lt"/>
                <a:ea typeface="+mn-ea"/>
                <a:cs typeface="+mn-cs"/>
              </a:rPr>
              <a:t>volumen</a:t>
            </a:r>
            <a:r>
              <a:rPr lang="en-US" sz="1700" spc="20">
                <a:solidFill>
                  <a:schemeClr val="tx1">
                    <a:alpha val="58000"/>
                  </a:schemeClr>
                </a:solidFill>
                <a:latin typeface="+mn-lt"/>
                <a:ea typeface="+mn-ea"/>
                <a:cs typeface="+mn-cs"/>
              </a:rPr>
              <a:t> con </a:t>
            </a:r>
            <a:r>
              <a:rPr lang="en-US" sz="1700" spc="20" err="1">
                <a:solidFill>
                  <a:schemeClr val="tx1">
                    <a:alpha val="58000"/>
                  </a:schemeClr>
                </a:solidFill>
                <a:latin typeface="+mn-lt"/>
                <a:ea typeface="+mn-ea"/>
                <a:cs typeface="+mn-cs"/>
              </a:rPr>
              <a:t>respecto</a:t>
            </a:r>
            <a:r>
              <a:rPr lang="en-US" sz="1700" spc="20">
                <a:solidFill>
                  <a:schemeClr val="tx1">
                    <a:alpha val="58000"/>
                  </a:schemeClr>
                </a:solidFill>
                <a:latin typeface="+mn-lt"/>
                <a:ea typeface="+mn-ea"/>
                <a:cs typeface="+mn-cs"/>
              </a:rPr>
              <a:t> de </a:t>
            </a:r>
            <a:r>
              <a:rPr lang="en-US" sz="1700" spc="20" err="1">
                <a:solidFill>
                  <a:schemeClr val="tx1">
                    <a:alpha val="58000"/>
                  </a:schemeClr>
                </a:solidFill>
                <a:latin typeface="+mn-lt"/>
                <a:ea typeface="+mn-ea"/>
                <a:cs typeface="+mn-cs"/>
              </a:rPr>
              <a:t>los</a:t>
            </a:r>
            <a:r>
              <a:rPr lang="en-US" sz="1700" spc="20">
                <a:solidFill>
                  <a:schemeClr val="tx1">
                    <a:alpha val="58000"/>
                  </a:schemeClr>
                </a:solidFill>
                <a:latin typeface="+mn-lt"/>
                <a:ea typeface="+mn-ea"/>
                <a:cs typeface="+mn-cs"/>
              </a:rPr>
              <a:t> taxis </a:t>
            </a:r>
            <a:r>
              <a:rPr lang="en-US" sz="1700" spc="20" err="1">
                <a:solidFill>
                  <a:schemeClr val="tx1">
                    <a:alpha val="58000"/>
                  </a:schemeClr>
                </a:solidFill>
                <a:latin typeface="+mn-lt"/>
                <a:ea typeface="+mn-ea"/>
                <a:cs typeface="+mn-cs"/>
              </a:rPr>
              <a:t>verdes</a:t>
            </a:r>
            <a:r>
              <a:rPr lang="en-US" sz="1700" spc="20">
                <a:solidFill>
                  <a:schemeClr val="tx1">
                    <a:alpha val="58000"/>
                  </a:schemeClr>
                </a:solidFill>
                <a:latin typeface="+mn-lt"/>
                <a:ea typeface="+mn-ea"/>
                <a:cs typeface="+mn-cs"/>
              </a:rPr>
              <a:t> y </a:t>
            </a:r>
            <a:r>
              <a:rPr lang="en-US" sz="1700" spc="20" err="1">
                <a:solidFill>
                  <a:schemeClr val="tx1">
                    <a:alpha val="58000"/>
                  </a:schemeClr>
                </a:solidFill>
                <a:latin typeface="+mn-lt"/>
                <a:ea typeface="+mn-ea"/>
                <a:cs typeface="+mn-cs"/>
              </a:rPr>
              <a:t>amarillos</a:t>
            </a:r>
            <a:r>
              <a:rPr lang="en-US" sz="1700" spc="20">
                <a:solidFill>
                  <a:schemeClr val="tx1">
                    <a:alpha val="58000"/>
                  </a:schemeClr>
                </a:solidFill>
                <a:latin typeface="+mn-lt"/>
                <a:ea typeface="+mn-ea"/>
                <a:cs typeface="+mn-cs"/>
              </a:rPr>
              <a:t>.</a:t>
            </a:r>
          </a:p>
          <a:p>
            <a:pPr marL="342900" indent="-228600">
              <a:lnSpc>
                <a:spcPct val="110000"/>
              </a:lnSpc>
              <a:spcAft>
                <a:spcPts val="600"/>
              </a:spcAft>
              <a:buClr>
                <a:schemeClr val="accent4"/>
              </a:buClr>
              <a:buFont typeface="The Hand Extrablack" panose="03070A02030502020204" pitchFamily="66" charset="0"/>
              <a:buChar char="•"/>
            </a:pPr>
            <a:endParaRPr lang="en-US" sz="1700" spc="20">
              <a:solidFill>
                <a:schemeClr val="tx1">
                  <a:alpha val="58000"/>
                </a:schemeClr>
              </a:solidFill>
              <a:latin typeface="+mn-lt"/>
              <a:ea typeface="+mn-ea"/>
              <a:cs typeface="+mn-cs"/>
            </a:endParaRPr>
          </a:p>
          <a:p>
            <a:pPr marL="342900" indent="-228600">
              <a:lnSpc>
                <a:spcPct val="110000"/>
              </a:lnSpc>
              <a:spcAft>
                <a:spcPts val="600"/>
              </a:spcAft>
              <a:buClr>
                <a:schemeClr val="accent4"/>
              </a:buClr>
              <a:buFont typeface="The Hand Extrablack" panose="03070A02030502020204" pitchFamily="66" charset="0"/>
              <a:buChar char="•"/>
            </a:pPr>
            <a:r>
              <a:rPr lang="en-US" sz="1700" spc="20">
                <a:solidFill>
                  <a:schemeClr val="tx1">
                    <a:alpha val="58000"/>
                  </a:schemeClr>
                </a:solidFill>
                <a:latin typeface="+mn-lt"/>
                <a:ea typeface="+mn-ea"/>
                <a:cs typeface="+mn-cs"/>
              </a:rPr>
              <a:t>A </a:t>
            </a:r>
            <a:r>
              <a:rPr lang="en-US" sz="1700" spc="20" err="1">
                <a:solidFill>
                  <a:schemeClr val="tx1">
                    <a:alpha val="58000"/>
                  </a:schemeClr>
                </a:solidFill>
                <a:latin typeface="+mn-lt"/>
                <a:ea typeface="+mn-ea"/>
                <a:cs typeface="+mn-cs"/>
              </a:rPr>
              <a:t>pesar</a:t>
            </a:r>
            <a:r>
              <a:rPr lang="en-US" sz="1700" spc="20">
                <a:solidFill>
                  <a:schemeClr val="tx1">
                    <a:alpha val="58000"/>
                  </a:schemeClr>
                </a:solidFill>
                <a:latin typeface="+mn-lt"/>
                <a:ea typeface="+mn-ea"/>
                <a:cs typeface="+mn-cs"/>
              </a:rPr>
              <a:t> de la </a:t>
            </a:r>
            <a:r>
              <a:rPr lang="en-US" sz="1700" spc="20" err="1">
                <a:solidFill>
                  <a:schemeClr val="tx1">
                    <a:alpha val="58000"/>
                  </a:schemeClr>
                </a:solidFill>
                <a:latin typeface="+mn-lt"/>
                <a:ea typeface="+mn-ea"/>
                <a:cs typeface="+mn-cs"/>
              </a:rPr>
              <a:t>autonomía</a:t>
            </a:r>
            <a:r>
              <a:rPr lang="en-US" sz="1700" spc="20">
                <a:solidFill>
                  <a:schemeClr val="tx1">
                    <a:alpha val="58000"/>
                  </a:schemeClr>
                </a:solidFill>
                <a:latin typeface="+mn-lt"/>
                <a:ea typeface="+mn-ea"/>
                <a:cs typeface="+mn-cs"/>
              </a:rPr>
              <a:t> de </a:t>
            </a:r>
            <a:r>
              <a:rPr lang="en-US" sz="1700" spc="20" err="1">
                <a:solidFill>
                  <a:schemeClr val="tx1">
                    <a:alpha val="58000"/>
                  </a:schemeClr>
                </a:solidFill>
                <a:latin typeface="+mn-lt"/>
                <a:ea typeface="+mn-ea"/>
                <a:cs typeface="+mn-cs"/>
              </a:rPr>
              <a:t>los</a:t>
            </a:r>
            <a:r>
              <a:rPr lang="en-US" sz="1700" spc="20">
                <a:solidFill>
                  <a:schemeClr val="tx1">
                    <a:alpha val="58000"/>
                  </a:schemeClr>
                </a:solidFill>
                <a:latin typeface="+mn-lt"/>
                <a:ea typeface="+mn-ea"/>
                <a:cs typeface="+mn-cs"/>
              </a:rPr>
              <a:t> taxis </a:t>
            </a:r>
            <a:r>
              <a:rPr lang="en-US" sz="1700" spc="20" err="1">
                <a:solidFill>
                  <a:schemeClr val="tx1">
                    <a:alpha val="58000"/>
                  </a:schemeClr>
                </a:solidFill>
                <a:latin typeface="+mn-lt"/>
                <a:ea typeface="+mn-ea"/>
                <a:cs typeface="+mn-cs"/>
              </a:rPr>
              <a:t>verdes</a:t>
            </a:r>
            <a:r>
              <a:rPr lang="en-US" sz="1700" spc="20">
                <a:solidFill>
                  <a:schemeClr val="tx1">
                    <a:alpha val="58000"/>
                  </a:schemeClr>
                </a:solidFill>
                <a:latin typeface="+mn-lt"/>
                <a:ea typeface="+mn-ea"/>
                <a:cs typeface="+mn-cs"/>
              </a:rPr>
              <a:t> para </a:t>
            </a:r>
            <a:r>
              <a:rPr lang="en-US" sz="1700" spc="20" err="1">
                <a:solidFill>
                  <a:schemeClr val="tx1">
                    <a:alpha val="58000"/>
                  </a:schemeClr>
                </a:solidFill>
                <a:latin typeface="+mn-lt"/>
                <a:ea typeface="+mn-ea"/>
                <a:cs typeface="+mn-cs"/>
              </a:rPr>
              <a:t>operar</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en</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casi</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todo</a:t>
            </a:r>
            <a:r>
              <a:rPr lang="en-US" sz="1700" spc="20">
                <a:solidFill>
                  <a:schemeClr val="tx1">
                    <a:alpha val="58000"/>
                  </a:schemeClr>
                </a:solidFill>
                <a:latin typeface="+mn-lt"/>
                <a:ea typeface="+mn-ea"/>
                <a:cs typeface="+mn-cs"/>
              </a:rPr>
              <a:t> NY se </a:t>
            </a:r>
            <a:r>
              <a:rPr lang="en-US" sz="1700" spc="20" err="1">
                <a:solidFill>
                  <a:schemeClr val="tx1">
                    <a:alpha val="58000"/>
                  </a:schemeClr>
                </a:solidFill>
                <a:latin typeface="+mn-lt"/>
                <a:ea typeface="+mn-ea"/>
                <a:cs typeface="+mn-cs"/>
              </a:rPr>
              <a:t>concentran</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en</a:t>
            </a:r>
            <a:r>
              <a:rPr lang="en-US" sz="1700" spc="20">
                <a:solidFill>
                  <a:schemeClr val="tx1">
                    <a:alpha val="58000"/>
                  </a:schemeClr>
                </a:solidFill>
                <a:latin typeface="+mn-lt"/>
                <a:ea typeface="+mn-ea"/>
                <a:cs typeface="+mn-cs"/>
              </a:rPr>
              <a:t> la </a:t>
            </a:r>
            <a:r>
              <a:rPr lang="en-US" sz="1700" spc="20" err="1">
                <a:solidFill>
                  <a:schemeClr val="tx1">
                    <a:alpha val="58000"/>
                  </a:schemeClr>
                </a:solidFill>
                <a:latin typeface="+mn-lt"/>
                <a:ea typeface="+mn-ea"/>
                <a:cs typeface="+mn-cs"/>
              </a:rPr>
              <a:t>vía</a:t>
            </a:r>
            <a:r>
              <a:rPr lang="en-US" sz="1700" spc="20">
                <a:solidFill>
                  <a:schemeClr val="tx1">
                    <a:alpha val="58000"/>
                  </a:schemeClr>
                </a:solidFill>
                <a:latin typeface="+mn-lt"/>
                <a:ea typeface="+mn-ea"/>
                <a:cs typeface="+mn-cs"/>
              </a:rPr>
              <a:t> entre </a:t>
            </a:r>
            <a:r>
              <a:rPr lang="en-US" sz="1700" spc="20" err="1">
                <a:solidFill>
                  <a:schemeClr val="tx1">
                    <a:alpha val="58000"/>
                  </a:schemeClr>
                </a:solidFill>
                <a:latin typeface="+mn-lt"/>
                <a:ea typeface="+mn-ea"/>
                <a:cs typeface="+mn-cs"/>
              </a:rPr>
              <a:t>Manhatan</a:t>
            </a:r>
            <a:r>
              <a:rPr lang="en-US" sz="1700" spc="20">
                <a:solidFill>
                  <a:schemeClr val="tx1">
                    <a:alpha val="58000"/>
                  </a:schemeClr>
                </a:solidFill>
                <a:latin typeface="+mn-lt"/>
                <a:ea typeface="+mn-ea"/>
                <a:cs typeface="+mn-cs"/>
              </a:rPr>
              <a:t> y </a:t>
            </a:r>
            <a:r>
              <a:rPr lang="en-US" sz="1700" spc="20" err="1">
                <a:solidFill>
                  <a:schemeClr val="tx1">
                    <a:alpha val="58000"/>
                  </a:schemeClr>
                </a:solidFill>
                <a:latin typeface="+mn-lt"/>
                <a:ea typeface="+mn-ea"/>
                <a:cs typeface="+mn-cs"/>
              </a:rPr>
              <a:t>el</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aeropuerto</a:t>
            </a:r>
            <a:r>
              <a:rPr lang="en-US" sz="1700" spc="20">
                <a:solidFill>
                  <a:schemeClr val="tx1">
                    <a:alpha val="58000"/>
                  </a:schemeClr>
                </a:solidFill>
                <a:latin typeface="+mn-lt"/>
                <a:ea typeface="+mn-ea"/>
                <a:cs typeface="+mn-cs"/>
              </a:rPr>
              <a:t> (JFK).</a:t>
            </a:r>
          </a:p>
          <a:p>
            <a:pPr marL="342900" indent="-228600">
              <a:lnSpc>
                <a:spcPct val="110000"/>
              </a:lnSpc>
              <a:spcAft>
                <a:spcPts val="600"/>
              </a:spcAft>
              <a:buClr>
                <a:schemeClr val="accent4"/>
              </a:buClr>
              <a:buFont typeface="The Hand Extrablack" panose="03070A02030502020204" pitchFamily="66" charset="0"/>
              <a:buChar char="•"/>
            </a:pPr>
            <a:endParaRPr lang="en-US" sz="1700" spc="20">
              <a:solidFill>
                <a:schemeClr val="tx1">
                  <a:alpha val="58000"/>
                </a:schemeClr>
              </a:solidFill>
              <a:latin typeface="+mn-lt"/>
              <a:ea typeface="+mn-ea"/>
              <a:cs typeface="+mn-cs"/>
            </a:endParaRPr>
          </a:p>
          <a:p>
            <a:pPr marL="342900" indent="-228600">
              <a:lnSpc>
                <a:spcPct val="110000"/>
              </a:lnSpc>
              <a:spcAft>
                <a:spcPts val="600"/>
              </a:spcAft>
              <a:buClr>
                <a:schemeClr val="accent4"/>
              </a:buClr>
              <a:buFont typeface="The Hand Extrablack" panose="03070A02030502020204" pitchFamily="66" charset="0"/>
              <a:buChar char="•"/>
            </a:pPr>
            <a:r>
              <a:rPr lang="en-US" sz="1700" spc="20" err="1">
                <a:solidFill>
                  <a:schemeClr val="tx1">
                    <a:alpha val="58000"/>
                  </a:schemeClr>
                </a:solidFill>
                <a:latin typeface="+mn-lt"/>
                <a:ea typeface="+mn-ea"/>
                <a:cs typeface="+mn-cs"/>
              </a:rPr>
              <a:t>Existen</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datos</a:t>
            </a:r>
            <a:r>
              <a:rPr lang="en-US" sz="1700" spc="20">
                <a:solidFill>
                  <a:schemeClr val="tx1">
                    <a:alpha val="58000"/>
                  </a:schemeClr>
                </a:solidFill>
                <a:latin typeface="+mn-lt"/>
                <a:ea typeface="+mn-ea"/>
                <a:cs typeface="+mn-cs"/>
              </a:rPr>
              <a:t> de las bases </a:t>
            </a:r>
            <a:r>
              <a:rPr lang="en-US" sz="1700" spc="20" err="1">
                <a:solidFill>
                  <a:schemeClr val="tx1">
                    <a:alpha val="58000"/>
                  </a:schemeClr>
                </a:solidFill>
                <a:latin typeface="+mn-lt"/>
                <a:ea typeface="+mn-ea"/>
                <a:cs typeface="+mn-cs"/>
              </a:rPr>
              <a:t>originales</a:t>
            </a:r>
            <a:r>
              <a:rPr lang="en-US" sz="1700" spc="20">
                <a:solidFill>
                  <a:schemeClr val="tx1">
                    <a:alpha val="58000"/>
                  </a:schemeClr>
                </a:solidFill>
                <a:latin typeface="+mn-lt"/>
                <a:ea typeface="+mn-ea"/>
                <a:cs typeface="+mn-cs"/>
              </a:rPr>
              <a:t> con </a:t>
            </a:r>
            <a:r>
              <a:rPr lang="en-US" sz="1700" spc="20" err="1">
                <a:solidFill>
                  <a:schemeClr val="tx1">
                    <a:alpha val="58000"/>
                  </a:schemeClr>
                </a:solidFill>
                <a:latin typeface="+mn-lt"/>
                <a:ea typeface="+mn-ea"/>
                <a:cs typeface="+mn-cs"/>
              </a:rPr>
              <a:t>errores</a:t>
            </a:r>
            <a:r>
              <a:rPr lang="en-US" sz="1700" spc="20">
                <a:solidFill>
                  <a:schemeClr val="tx1">
                    <a:alpha val="58000"/>
                  </a:schemeClr>
                </a:solidFill>
                <a:latin typeface="+mn-lt"/>
                <a:ea typeface="+mn-ea"/>
                <a:cs typeface="+mn-cs"/>
              </a:rPr>
              <a:t> que </a:t>
            </a:r>
            <a:r>
              <a:rPr lang="en-US" sz="1700" spc="20" err="1">
                <a:solidFill>
                  <a:schemeClr val="tx1">
                    <a:alpha val="58000"/>
                  </a:schemeClr>
                </a:solidFill>
                <a:latin typeface="+mn-lt"/>
                <a:ea typeface="+mn-ea"/>
                <a:cs typeface="+mn-cs"/>
              </a:rPr>
              <a:t>deben</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procesarse</a:t>
            </a:r>
            <a:r>
              <a:rPr lang="en-US" sz="1700" spc="20">
                <a:solidFill>
                  <a:schemeClr val="tx1">
                    <a:alpha val="58000"/>
                  </a:schemeClr>
                </a:solidFill>
                <a:latin typeface="+mn-lt"/>
                <a:ea typeface="+mn-ea"/>
                <a:cs typeface="+mn-cs"/>
              </a:rPr>
              <a:t> y outliers que </a:t>
            </a:r>
            <a:r>
              <a:rPr lang="en-US" sz="1700" spc="20" err="1">
                <a:solidFill>
                  <a:schemeClr val="tx1">
                    <a:alpha val="58000"/>
                  </a:schemeClr>
                </a:solidFill>
                <a:latin typeface="+mn-lt"/>
                <a:ea typeface="+mn-ea"/>
                <a:cs typeface="+mn-cs"/>
              </a:rPr>
              <a:t>pueden</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interferir</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en</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los</a:t>
            </a:r>
            <a:r>
              <a:rPr lang="en-US" sz="1700" spc="20">
                <a:solidFill>
                  <a:schemeClr val="tx1">
                    <a:alpha val="58000"/>
                  </a:schemeClr>
                </a:solidFill>
                <a:latin typeface="+mn-lt"/>
                <a:ea typeface="+mn-ea"/>
                <a:cs typeface="+mn-cs"/>
              </a:rPr>
              <a:t> </a:t>
            </a:r>
            <a:r>
              <a:rPr lang="en-US" sz="1700" spc="20" err="1">
                <a:solidFill>
                  <a:schemeClr val="tx1">
                    <a:alpha val="58000"/>
                  </a:schemeClr>
                </a:solidFill>
                <a:latin typeface="+mn-lt"/>
                <a:ea typeface="+mn-ea"/>
                <a:cs typeface="+mn-cs"/>
              </a:rPr>
              <a:t>análisis</a:t>
            </a:r>
            <a:r>
              <a:rPr lang="en-US" sz="1700" spc="20">
                <a:solidFill>
                  <a:schemeClr val="tx1">
                    <a:alpha val="58000"/>
                  </a:schemeClr>
                </a:solidFill>
                <a:latin typeface="+mn-lt"/>
                <a:ea typeface="+mn-ea"/>
                <a:cs typeface="+mn-cs"/>
              </a:rPr>
              <a:t>.</a:t>
            </a:r>
          </a:p>
          <a:p>
            <a:pPr marL="342900" indent="-228600">
              <a:lnSpc>
                <a:spcPct val="110000"/>
              </a:lnSpc>
              <a:spcAft>
                <a:spcPts val="600"/>
              </a:spcAft>
              <a:buClr>
                <a:schemeClr val="accent4"/>
              </a:buClr>
              <a:buFont typeface="The Hand Extrablack" panose="03070A02030502020204" pitchFamily="66" charset="0"/>
              <a:buChar char="•"/>
            </a:pPr>
            <a:endParaRPr lang="en-US" sz="1700" spc="20">
              <a:solidFill>
                <a:schemeClr val="tx1">
                  <a:alpha val="58000"/>
                </a:schemeClr>
              </a:solidFill>
              <a:latin typeface="+mn-lt"/>
              <a:ea typeface="+mn-ea"/>
              <a:cs typeface="+mn-cs"/>
            </a:endParaRPr>
          </a:p>
        </p:txBody>
      </p:sp>
      <p:sp>
        <p:nvSpPr>
          <p:cNvPr id="3" name="Marcador de número de diapositiva 2">
            <a:extLst>
              <a:ext uri="{FF2B5EF4-FFF2-40B4-BE49-F238E27FC236}">
                <a16:creationId xmlns:a16="http://schemas.microsoft.com/office/drawing/2014/main" id="{403E7557-12B5-9304-06C8-6FAF77B34E4D}"/>
              </a:ext>
            </a:extLst>
          </p:cNvPr>
          <p:cNvSpPr>
            <a:spLocks noGrp="1"/>
          </p:cNvSpPr>
          <p:nvPr>
            <p:ph type="sldNum" sz="quarter" idx="12"/>
          </p:nvPr>
        </p:nvSpPr>
        <p:spPr>
          <a:xfrm>
            <a:off x="10272713" y="6138000"/>
            <a:ext cx="1187449" cy="720000"/>
          </a:xfrm>
        </p:spPr>
        <p:txBody>
          <a:bodyPr vert="horz" lIns="0" tIns="180000" rIns="0" bIns="180000" rtlCol="0" anchor="ctr">
            <a:normAutofit/>
          </a:bodyPr>
          <a:lstStyle/>
          <a:p>
            <a:pPr>
              <a:spcAft>
                <a:spcPts val="600"/>
              </a:spcAft>
            </a:pPr>
            <a:r>
              <a:rPr lang="en-US"/>
              <a:t>9/17</a:t>
            </a:r>
          </a:p>
        </p:txBody>
      </p:sp>
    </p:spTree>
    <p:extLst>
      <p:ext uri="{BB962C8B-B14F-4D97-AF65-F5344CB8AC3E}">
        <p14:creationId xmlns:p14="http://schemas.microsoft.com/office/powerpoint/2010/main" val="71487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6"/>
                                        </p:tgtEl>
                                        <p:attrNameLst>
                                          <p:attrName>style.visibility</p:attrName>
                                        </p:attrNameLst>
                                      </p:cBhvr>
                                      <p:to>
                                        <p:strVal val="visible"/>
                                      </p:to>
                                    </p:set>
                                    <p:animEffect transition="in" filter="fade">
                                      <p:cBhvr>
                                        <p:cTn id="10" dur="4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theme/theme1.xml><?xml version="1.0" encoding="utf-8"?>
<a:theme xmlns:a="http://schemas.openxmlformats.org/drawingml/2006/main" name="BlobVTI">
  <a:themeElements>
    <a:clrScheme name="Blob V2">
      <a:dk1>
        <a:sysClr val="windowText" lastClr="000000"/>
      </a:dk1>
      <a:lt1>
        <a:sysClr val="window" lastClr="FFFFFF"/>
      </a:lt1>
      <a:dk2>
        <a:srgbClr val="0B2827"/>
      </a:dk2>
      <a:lt2>
        <a:srgbClr val="DAE3E3"/>
      </a:lt2>
      <a:accent1>
        <a:srgbClr val="B495C2"/>
      </a:accent1>
      <a:accent2>
        <a:srgbClr val="767E37"/>
      </a:accent2>
      <a:accent3>
        <a:srgbClr val="8FA3A3"/>
      </a:accent3>
      <a:accent4>
        <a:srgbClr val="CE7F01"/>
      </a:accent4>
      <a:accent5>
        <a:srgbClr val="D15A29"/>
      </a:accent5>
      <a:accent6>
        <a:srgbClr val="B88470"/>
      </a:accent6>
      <a:hlink>
        <a:srgbClr val="B57001"/>
      </a:hlink>
      <a:folHlink>
        <a:srgbClr val="996209"/>
      </a:folHlink>
    </a:clrScheme>
    <a:fontScheme name="Blob">
      <a:majorFont>
        <a:latin typeface="Rockwell Nova Light"/>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0920D67D9FBA2340BC058B1BD6BA5E69" ma:contentTypeVersion="4" ma:contentTypeDescription="Crear nuevo documento." ma:contentTypeScope="" ma:versionID="eb3f4d0c6763b09d0f6716e43f12bafb">
  <xsd:schema xmlns:xsd="http://www.w3.org/2001/XMLSchema" xmlns:xs="http://www.w3.org/2001/XMLSchema" xmlns:p="http://schemas.microsoft.com/office/2006/metadata/properties" xmlns:ns3="ee4ac051-54a8-4494-b3eb-4bc7a8b9aa36" targetNamespace="http://schemas.microsoft.com/office/2006/metadata/properties" ma:root="true" ma:fieldsID="7a6824f96a24e2627ed4df14265d7b45" ns3:_="">
    <xsd:import namespace="ee4ac051-54a8-4494-b3eb-4bc7a8b9aa36"/>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4ac051-54a8-4494-b3eb-4bc7a8b9aa3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3795442-135E-4E34-AA5E-F25D019B77A5}">
  <ds:schemaRefs>
    <ds:schemaRef ds:uri="ee4ac051-54a8-4494-b3eb-4bc7a8b9aa3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2EC898D-4EB5-48BD-B3DE-4928B1D4A764}">
  <ds:schemaRefs>
    <ds:schemaRef ds:uri="ee4ac051-54a8-4494-b3eb-4bc7a8b9aa3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EC739AED-36F6-45A2-BB30-72F5F677B15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TM04033919[[fn=Circuito]]</Template>
  <Application>Microsoft Office PowerPoint</Application>
  <PresentationFormat>Panorámica</PresentationFormat>
  <Slides>17</Slides>
  <Notes>0</Notes>
  <HiddenSlides>0</HiddenSlides>
  <ScaleCrop>false</ScaleCrop>
  <HeadingPairs>
    <vt:vector size="4" baseType="variant">
      <vt:variant>
        <vt:lpstr>Tema</vt:lpstr>
      </vt:variant>
      <vt:variant>
        <vt:i4>1</vt:i4>
      </vt:variant>
      <vt:variant>
        <vt:lpstr>Títulos de diapositiva</vt:lpstr>
      </vt:variant>
      <vt:variant>
        <vt:i4>17</vt:i4>
      </vt:variant>
    </vt:vector>
  </HeadingPairs>
  <TitlesOfParts>
    <vt:vector size="18" baseType="lpstr">
      <vt:lpstr>BlobVTI</vt:lpstr>
      <vt:lpstr>EcoTaxisNYC</vt:lpstr>
      <vt:lpstr>Presentación de PowerPoint</vt:lpstr>
      <vt:lpstr>Roles </vt:lpstr>
      <vt:lpstr>El proyecto EcoTaxisNYC tiene como misión ser parte de la transformación del transporte en la ciudad de Nueva York mediante la introducción de una flota de taxis sin emisiones.   Buscamos mejorar la eficiencia del transporte y reducir significativamente tanto la huella de carbono como la contaminación sonora, apoyando la visión de una ciudad más verde y sostenible. </vt:lpstr>
      <vt:lpstr>Objetivos </vt:lpstr>
      <vt:lpstr>Alcance</vt:lpstr>
      <vt:lpstr>Hemos recopilado y analizado datos de diversas fuentes, incluyendo las emisiones de vehículos ligeros, registros de ruido en NYC, y patrones de uso de servicios de taxis. Este análisis nos permite entender las áreas de oportunidad para la implementación efectiva de los EcoTaxis. </vt:lpstr>
      <vt:lpstr>Los vehículos convencionales son grandes contribuyentes a las emisiones de CO2 y otros contaminantes en áreas urbanas. Nuestro análisis revela la urgente necesidad de alternativas más ecológicas, como los EcoTaxis, que prometen reducir estas emisiones y contribuir a un entorno más limpio y saludable. </vt:lpstr>
      <vt:lpstr>El estudio de los servicios de taxis amarillos, verdes, y de vehículos de alquiler muestra patrones de alta demanda en ciertas áreas y tiempos. Estos insights son fundamentales para planificar la introducción de los EcoTaxis, asegurando que satisfagan eficientemente las necesidades de transporte de la ciudad.</vt:lpstr>
      <vt:lpstr>Hemos establecido KPIs claros para medir el éxito del proyecto:</vt:lpstr>
      <vt:lpstr>Hemos establecido KPIs claros para medir el éxito del proyecto:</vt:lpstr>
      <vt:lpstr>Nuestro modelo tiene como objetivo predecir la demanda de taxis en NYC utilizando: - Datos de entrada: Fecha, hora y condiciones climáticas. - Modelos a evaluar: Redes Neuronales Recurrentes (RNN) con Long Short-Term Memory (LSTM) y modelo estadístico SARIMAX.</vt:lpstr>
      <vt:lpstr>El modelo se entrena con datos históricos, y evaluamos su rendimiento mediante: - Métricas: Error Cuadrático Medio (MSE) y Error Absoluto Medio (MAE). - Objetivo: Predicciones precisas para la planificación eficaz de la flota de EcoTaxis.</vt:lpstr>
      <vt:lpstr>Metodología de trabajo </vt:lpstr>
      <vt:lpstr>Stack tecnológico </vt:lpstr>
      <vt:lpstr>Invitamos a todos los stakeholders a unirse a nosotros en esta iniciativa revolucionaria para hacer de Nueva York una ciudad líder en transporte sostenible. Agradecemos a todos los colaboradores y socios que hacen posible este proyecto. ¡Juntos, podemos hacer una diferencia! </vt:lpstr>
      <vt:lpstr>Gracias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EcoTaxisNYC:</dc:title>
  <dc:creator>Carlos Andres Caldas</dc:creator>
  <cp:revision>4</cp:revision>
  <dcterms:created xsi:type="dcterms:W3CDTF">2024-03-19T14:46:45Z</dcterms:created>
  <dcterms:modified xsi:type="dcterms:W3CDTF">2024-03-22T23:38:43Z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0x0101000920D67D9FBA2340BC058B1BD6BA5E69</vt:lpwstr>
  </property>
</Properties>
</file>

<file path=docProps/thumbnail.jpeg>
</file>